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70" r:id="rId3"/>
    <p:sldId id="258" r:id="rId4"/>
    <p:sldId id="259" r:id="rId5"/>
    <p:sldId id="267" r:id="rId6"/>
    <p:sldId id="260" r:id="rId7"/>
    <p:sldId id="261" r:id="rId8"/>
    <p:sldId id="263" r:id="rId9"/>
    <p:sldId id="264" r:id="rId10"/>
    <p:sldId id="268" r:id="rId11"/>
    <p:sldId id="265" r:id="rId12"/>
    <p:sldId id="266" r:id="rId13"/>
    <p:sldId id="26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D3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19" autoAdjust="0"/>
  </p:normalViewPr>
  <p:slideViewPr>
    <p:cSldViewPr>
      <p:cViewPr varScale="1">
        <p:scale>
          <a:sx n="88" d="100"/>
          <a:sy n="88" d="100"/>
        </p:scale>
        <p:origin x="-22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65780E4-1404-47AB-8054-A8E3DBD56AAE}" type="slidenum">
              <a:rPr lang="en-CA" smtClean="0"/>
              <a:t>‹#›</a:t>
            </a:fld>
            <a:endParaRPr lang="en-CA"/>
          </a:p>
        </p:txBody>
      </p:sp>
    </p:spTree>
    <p:extLst>
      <p:ext uri="{BB962C8B-B14F-4D97-AF65-F5344CB8AC3E}">
        <p14:creationId xmlns:p14="http://schemas.microsoft.com/office/powerpoint/2010/main" val="28082110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39684E-82B9-4C53-95ED-8369A9D44A5E}" type="slidenum">
              <a:rPr lang="en-CA" smtClean="0"/>
              <a:t>‹#›</a:t>
            </a:fld>
            <a:endParaRPr lang="en-CA"/>
          </a:p>
        </p:txBody>
      </p:sp>
    </p:spTree>
    <p:extLst>
      <p:ext uri="{BB962C8B-B14F-4D97-AF65-F5344CB8AC3E}">
        <p14:creationId xmlns:p14="http://schemas.microsoft.com/office/powerpoint/2010/main" val="373601912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ritingcenter.unc.edu/handouts/writing-concisel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1</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91428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Sample quotations source: https://dspace.royalroads.ca/docs/bitstream/handle/10170/742/Amazed_Appreciative_or_Ambivalent.pdf?sequence=1; used with permission by the authors</a:t>
            </a:r>
          </a:p>
          <a:p>
            <a:r>
              <a:rPr lang="en-CA" dirty="0" smtClean="0"/>
              <a:t>Public domain images source: https://pixabay.com</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10</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24459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Public domain images source: https://pixabay.com</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11</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708991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Public domain image source: https://pixabay.com</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12</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975814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Public domain image source: </a:t>
            </a:r>
            <a:r>
              <a:rPr lang="en-CA" baseline="0" dirty="0" smtClean="0"/>
              <a:t>https://pixabay.com/en/question-mark-characters-question-96600/</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13</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90101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2</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2684377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3</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268437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Public domain images source: </a:t>
            </a:r>
            <a:r>
              <a:rPr lang="en-CA" baseline="0" dirty="0" smtClean="0"/>
              <a:t>https://pixabay.com</a:t>
            </a:r>
            <a:endParaRPr lang="en-CA" dirty="0" smtClean="0"/>
          </a:p>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4</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139534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Example</a:t>
            </a:r>
            <a:r>
              <a:rPr lang="en-CA" baseline="0" dirty="0" smtClean="0"/>
              <a:t> quotation source: https://dspace.royalroads.ca/docs/bitstream/handle/10170/742/Amazed_Appreciative_or_Ambivalent.pdf?sequence=1; used with permission by the authors</a:t>
            </a:r>
            <a:endParaRPr lang="en-CA" dirty="0" smtClean="0"/>
          </a:p>
          <a:p>
            <a:r>
              <a:rPr lang="en-CA" dirty="0" smtClean="0"/>
              <a:t>Public domain images source: </a:t>
            </a:r>
            <a:r>
              <a:rPr lang="en-CA" baseline="0" dirty="0" smtClean="0"/>
              <a:t>https://pixabay.com</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5</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15462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CA" dirty="0" smtClean="0"/>
              <a:t>Examples source: http://www.plainlanguage.gov/testExamples/indexBA.cfm?record=213&amp;CFID=4222905&amp;CFTOKEN=ae270251e4bed2be-53ED8278-9223-353A-DEF5717E3D5EAD77&amp;jsessionid=71E9F74F41F6689C521A3819B5BADC92.chh </a:t>
            </a:r>
          </a:p>
          <a:p>
            <a:pPr marL="0" marR="0" indent="0" algn="l" defTabSz="931774" rtl="0" eaLnBrk="1" fontAlgn="auto" latinLnBrk="0" hangingPunct="1">
              <a:lnSpc>
                <a:spcPct val="100000"/>
              </a:lnSpc>
              <a:spcBef>
                <a:spcPts val="0"/>
              </a:spcBef>
              <a:spcAft>
                <a:spcPts val="0"/>
              </a:spcAft>
              <a:buClrTx/>
              <a:buSzTx/>
              <a:buFontTx/>
              <a:buNone/>
              <a:tabLst/>
              <a:defRPr/>
            </a:pPr>
            <a:r>
              <a:rPr lang="en-CA" dirty="0" smtClean="0"/>
              <a:t>Public domain images source: </a:t>
            </a:r>
            <a:r>
              <a:rPr lang="en-CA" baseline="0" dirty="0" smtClean="0"/>
              <a:t>https://pixabay.com</a:t>
            </a:r>
            <a:endParaRPr lang="en-CA" dirty="0" smtClean="0"/>
          </a:p>
          <a:p>
            <a:pPr defTabSz="931774">
              <a:defRPr/>
            </a:pPr>
            <a:endParaRPr lang="en-CA" dirty="0">
              <a:latin typeface="Calibri" panose="020F0502020204030204" pitchFamily="34" charset="0"/>
              <a:cs typeface="Calibri" panose="020F0502020204030204" pitchFamily="34" charset="0"/>
            </a:endParaRPr>
          </a:p>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6</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63969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Public domain images source: </a:t>
            </a:r>
            <a:r>
              <a:rPr lang="en-CA" baseline="0" dirty="0" smtClean="0"/>
              <a:t>https://pixabay.com</a:t>
            </a:r>
            <a:endParaRPr lang="en-CA" dirty="0" smtClean="0"/>
          </a:p>
          <a:p>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7</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455926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smtClean="0">
                <a:latin typeface="Calibri" panose="020F0502020204030204" pitchFamily="34" charset="0"/>
                <a:cs typeface="Calibri" panose="020F0502020204030204" pitchFamily="34" charset="0"/>
              </a:rPr>
              <a:t>Definition source: </a:t>
            </a:r>
            <a:r>
              <a:rPr lang="en-CA" dirty="0" smtClean="0">
                <a:latin typeface="Calibri" panose="020F0502020204030204" pitchFamily="34" charset="0"/>
                <a:cs typeface="Calibri" panose="020F0502020204030204" pitchFamily="34" charset="0"/>
                <a:hlinkClick r:id="rId3"/>
              </a:rPr>
              <a:t>http</a:t>
            </a:r>
            <a:r>
              <a:rPr lang="en-CA" dirty="0">
                <a:latin typeface="Calibri" panose="020F0502020204030204" pitchFamily="34" charset="0"/>
                <a:cs typeface="Calibri" panose="020F0502020204030204" pitchFamily="34" charset="0"/>
                <a:hlinkClick r:id="rId3"/>
              </a:rPr>
              <a:t>://www.merriam-webster.com/dictionary/qualifier </a:t>
            </a:r>
          </a:p>
          <a:p>
            <a:pPr defTabSz="931774">
              <a:defRPr/>
            </a:pPr>
            <a:r>
              <a:rPr lang="en-CA" dirty="0" smtClean="0">
                <a:latin typeface="Calibri" panose="020F0502020204030204" pitchFamily="34" charset="0"/>
                <a:cs typeface="Calibri" panose="020F0502020204030204" pitchFamily="34" charset="0"/>
              </a:rPr>
              <a:t>Public domain images source: https://pixabay.com</a:t>
            </a:r>
          </a:p>
        </p:txBody>
      </p:sp>
      <p:sp>
        <p:nvSpPr>
          <p:cNvPr id="4" name="Slide Number Placeholder 3"/>
          <p:cNvSpPr>
            <a:spLocks noGrp="1"/>
          </p:cNvSpPr>
          <p:nvPr>
            <p:ph type="sldNum" sz="quarter" idx="10"/>
          </p:nvPr>
        </p:nvSpPr>
        <p:spPr/>
        <p:txBody>
          <a:bodyPr/>
          <a:lstStyle/>
          <a:p>
            <a:fld id="{4539684E-82B9-4C53-95ED-8369A9D44A5E}" type="slidenum">
              <a:rPr lang="en-CA" smtClean="0"/>
              <a:t>8</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609523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Public domain images source: </a:t>
            </a:r>
            <a:r>
              <a:rPr lang="en-CA" baseline="0" dirty="0" smtClean="0"/>
              <a:t>https://pixabay.com</a:t>
            </a:r>
            <a:endParaRPr lang="en-CA" dirty="0"/>
          </a:p>
        </p:txBody>
      </p:sp>
      <p:sp>
        <p:nvSpPr>
          <p:cNvPr id="4" name="Slide Number Placeholder 3"/>
          <p:cNvSpPr>
            <a:spLocks noGrp="1"/>
          </p:cNvSpPr>
          <p:nvPr>
            <p:ph type="sldNum" sz="quarter" idx="10"/>
          </p:nvPr>
        </p:nvSpPr>
        <p:spPr/>
        <p:txBody>
          <a:bodyPr/>
          <a:lstStyle/>
          <a:p>
            <a:fld id="{4539684E-82B9-4C53-95ED-8369A9D44A5E}" type="slidenum">
              <a:rPr lang="en-CA" smtClean="0"/>
              <a:t>9</a:t>
            </a:fld>
            <a:endParaRPr lang="en-CA"/>
          </a:p>
        </p:txBody>
      </p:sp>
      <p:sp>
        <p:nvSpPr>
          <p:cNvPr id="5" name="Date Placeholder 4"/>
          <p:cNvSpPr>
            <a:spLocks noGrp="1"/>
          </p:cNvSpPr>
          <p:nvPr>
            <p:ph type="dt" idx="11"/>
          </p:nvPr>
        </p:nvSpPr>
        <p:spPr/>
        <p:txBody>
          <a:bodyPr/>
          <a:lstStyle/>
          <a:p>
            <a:endParaRPr lang="en-CA"/>
          </a:p>
        </p:txBody>
      </p:sp>
    </p:spTree>
    <p:extLst>
      <p:ext uri="{BB962C8B-B14F-4D97-AF65-F5344CB8AC3E}">
        <p14:creationId xmlns:p14="http://schemas.microsoft.com/office/powerpoint/2010/main" val="1161619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05178E9-2B98-421F-9D06-43DAC84BEA12}" type="datetimeFigureOut">
              <a:rPr lang="en-CA" smtClean="0"/>
              <a:t>19/08/2016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295312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5178E9-2B98-421F-9D06-43DAC84BEA12}" type="datetimeFigureOut">
              <a:rPr lang="en-CA" smtClean="0"/>
              <a:t>19/08/2016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426474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5178E9-2B98-421F-9D06-43DAC84BEA12}" type="datetimeFigureOut">
              <a:rPr lang="en-CA" smtClean="0"/>
              <a:t>19/08/2016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70452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5178E9-2B98-421F-9D06-43DAC84BEA12}" type="datetimeFigureOut">
              <a:rPr lang="en-CA" smtClean="0"/>
              <a:t>19/08/2016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351887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178E9-2B98-421F-9D06-43DAC84BEA12}" type="datetimeFigureOut">
              <a:rPr lang="en-CA" smtClean="0"/>
              <a:t>19/08/2016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158165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05178E9-2B98-421F-9D06-43DAC84BEA12}" type="datetimeFigureOut">
              <a:rPr lang="en-CA" smtClean="0"/>
              <a:t>19/08/2016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15304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05178E9-2B98-421F-9D06-43DAC84BEA12}" type="datetimeFigureOut">
              <a:rPr lang="en-CA" smtClean="0"/>
              <a:t>19/08/2016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207165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05178E9-2B98-421F-9D06-43DAC84BEA12}" type="datetimeFigureOut">
              <a:rPr lang="en-CA" smtClean="0"/>
              <a:t>19/08/2016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3667095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178E9-2B98-421F-9D06-43DAC84BEA12}" type="datetimeFigureOut">
              <a:rPr lang="en-CA" smtClean="0"/>
              <a:t>19/08/2016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321172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178E9-2B98-421F-9D06-43DAC84BEA12}" type="datetimeFigureOut">
              <a:rPr lang="en-CA" smtClean="0"/>
              <a:t>19/08/2016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36393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178E9-2B98-421F-9D06-43DAC84BEA12}" type="datetimeFigureOut">
              <a:rPr lang="en-CA" smtClean="0"/>
              <a:t>19/08/2016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C7BC9-B790-4046-B157-7CB1C6C8405F}" type="slidenum">
              <a:rPr lang="en-CA" smtClean="0"/>
              <a:t>‹#›</a:t>
            </a:fld>
            <a:endParaRPr lang="en-CA"/>
          </a:p>
        </p:txBody>
      </p:sp>
    </p:spTree>
    <p:extLst>
      <p:ext uri="{BB962C8B-B14F-4D97-AF65-F5344CB8AC3E}">
        <p14:creationId xmlns:p14="http://schemas.microsoft.com/office/powerpoint/2010/main" val="111347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78E9-2B98-421F-9D06-43DAC84BEA12}" type="datetimeFigureOut">
              <a:rPr lang="en-CA" smtClean="0"/>
              <a:t>19/08/2016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C7BC9-B790-4046-B157-7CB1C6C8405F}" type="slidenum">
              <a:rPr lang="en-CA" smtClean="0"/>
              <a:t>‹#›</a:t>
            </a:fld>
            <a:endParaRPr lang="en-CA"/>
          </a:p>
        </p:txBody>
      </p:sp>
    </p:spTree>
    <p:extLst>
      <p:ext uri="{BB962C8B-B14F-4D97-AF65-F5344CB8AC3E}">
        <p14:creationId xmlns:p14="http://schemas.microsoft.com/office/powerpoint/2010/main" val="10072976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flickr.com/photos/emmajane/2580835224/in/photolist-4W4sp3-ch7t1-cjAAoG-dK5H32-AxFeh-37gjBp-dduHWB-dEBZX2-4HCt8p-dduJz7-rFZzbJ-6ABQAz-61G7HK-dduHUZ-jfdKZC-daSea6-bTXnf-qPbLzH-7Kg9u7-ofVo9-nkqoVw-6rLcYZ-69SckA-uqmuK-bkHUZa-4JfM8i-dKbdd3-buRyoq-3fbYjL-qGvZr9-bjKfwv-oCwCKg-4GgMMR-e2N22g-6kXw9y-pSBUEs-6df8AJ-9m4W9R-a1zcBC-mSgJgN-cfKdm5-6zcWGz-6idotw-jxoJPr-58Rsn2-ceJZ5G-7gpqHB-covjHs-6yfZBE-3X6F1D"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library.royalroads.ca/writing-centre/writing/structure/help-ms-word/grammar-and-style-check" TargetMode="External"/><Relationship Id="rId7" Type="http://schemas.openxmlformats.org/officeDocument/2006/relationships/hyperlink" Target="https://www.grammarly.com/premiu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library.royalroads.ca/writing-centre/writing-essay-start-here/review-draft" TargetMode="External"/><Relationship Id="rId5" Type="http://schemas.openxmlformats.org/officeDocument/2006/relationships/hyperlink" Target="https://owl.english.purdue.edu/owl/resource/561/01/" TargetMode="External"/><Relationship Id="rId4" Type="http://schemas.openxmlformats.org/officeDocument/2006/relationships/hyperlink" Target="http://www.writersdiet.com/WT.php"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library.royalroads.ca/writing-centre" TargetMode="External"/><Relationship Id="rId7" Type="http://schemas.openxmlformats.org/officeDocument/2006/relationships/image" Target="../media/image15.gi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hyperlink" Target="http://writeanswers.royalroads.ca/"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368152"/>
          </a:xfrm>
          <a:ln>
            <a:solidFill>
              <a:schemeClr val="tx2"/>
            </a:solidFill>
          </a:ln>
        </p:spPr>
        <p:style>
          <a:lnRef idx="1">
            <a:schemeClr val="accent1"/>
          </a:lnRef>
          <a:fillRef idx="2">
            <a:schemeClr val="accent1"/>
          </a:fillRef>
          <a:effectRef idx="1">
            <a:schemeClr val="accent1"/>
          </a:effectRef>
          <a:fontRef idx="minor">
            <a:schemeClr val="dk1"/>
          </a:fontRef>
        </p:style>
        <p:txBody>
          <a:bodyPr>
            <a:normAutofit/>
          </a:bodyPr>
          <a:lstStyle/>
          <a:p>
            <a:r>
              <a:rPr lang="en-CA" sz="3600" dirty="0" smtClean="0">
                <a:effectLst>
                  <a:outerShdw blurRad="38100" dist="38100" dir="2700000" algn="tl">
                    <a:srgbClr val="000000">
                      <a:alpha val="43137"/>
                    </a:srgbClr>
                  </a:outerShdw>
                </a:effectLst>
                <a:latin typeface="Cambria" panose="02040503050406030204" pitchFamily="18" charset="0"/>
              </a:rPr>
              <a:t>Simplify Your Writing To Make It More Effective</a:t>
            </a:r>
            <a:endParaRPr lang="en-CA" sz="3600" dirty="0">
              <a:effectLst>
                <a:outerShdw blurRad="38100" dist="38100" dir="2700000" algn="tl">
                  <a:srgbClr val="000000">
                    <a:alpha val="43137"/>
                  </a:srgbClr>
                </a:outerShdw>
              </a:effectLst>
              <a:latin typeface="Cambria" panose="02040503050406030204" pitchFamily="18" charset="0"/>
            </a:endParaRPr>
          </a:p>
        </p:txBody>
      </p:sp>
      <p:sp>
        <p:nvSpPr>
          <p:cNvPr id="3" name="Subtitle 2"/>
          <p:cNvSpPr>
            <a:spLocks noGrp="1"/>
          </p:cNvSpPr>
          <p:nvPr>
            <p:ph type="subTitle" idx="1"/>
          </p:nvPr>
        </p:nvSpPr>
        <p:spPr>
          <a:xfrm>
            <a:off x="2051720" y="5661248"/>
            <a:ext cx="5040560" cy="852264"/>
          </a:xfrm>
        </p:spPr>
        <p:txBody>
          <a:bodyPr>
            <a:noAutofit/>
          </a:bodyPr>
          <a:lstStyle/>
          <a:p>
            <a:pPr>
              <a:spcBef>
                <a:spcPts val="0"/>
              </a:spcBef>
            </a:pPr>
            <a:r>
              <a:rPr lang="en-CA" sz="1600" dirty="0" smtClean="0">
                <a:solidFill>
                  <a:schemeClr val="tx1"/>
                </a:solidFill>
                <a:latin typeface="Cambria" panose="02040503050406030204" pitchFamily="18" charset="0"/>
                <a:cs typeface="Calibri" panose="020F0502020204030204" pitchFamily="34" charset="0"/>
              </a:rPr>
              <a:t>Theresa Bell</a:t>
            </a:r>
          </a:p>
          <a:p>
            <a:pPr>
              <a:spcBef>
                <a:spcPts val="0"/>
              </a:spcBef>
            </a:pPr>
            <a:r>
              <a:rPr lang="en-CA" sz="1600" dirty="0" smtClean="0">
                <a:solidFill>
                  <a:schemeClr val="tx1"/>
                </a:solidFill>
                <a:latin typeface="Cambria" panose="02040503050406030204" pitchFamily="18" charset="0"/>
                <a:cs typeface="Calibri" panose="020F0502020204030204" pitchFamily="34" charset="0"/>
              </a:rPr>
              <a:t>Writing centre coordinator, Royal Roads University</a:t>
            </a:r>
            <a:br>
              <a:rPr lang="en-CA" sz="1600" dirty="0" smtClean="0">
                <a:solidFill>
                  <a:schemeClr val="tx1"/>
                </a:solidFill>
                <a:latin typeface="Cambria" panose="02040503050406030204" pitchFamily="18" charset="0"/>
                <a:cs typeface="Calibri" panose="020F0502020204030204" pitchFamily="34" charset="0"/>
              </a:rPr>
            </a:br>
            <a:r>
              <a:rPr lang="en-US" sz="1200" dirty="0">
                <a:solidFill>
                  <a:schemeClr val="tx1"/>
                </a:solidFill>
                <a:latin typeface="Cambria" panose="02040503050406030204" pitchFamily="18" charset="0"/>
              </a:rPr>
              <a:t>© Royal Roads University</a:t>
            </a:r>
          </a:p>
          <a:p>
            <a:endParaRPr lang="en-CA" sz="1600" dirty="0" smtClean="0">
              <a:solidFill>
                <a:schemeClr val="tx1"/>
              </a:solidFill>
              <a:latin typeface="Cambria" panose="02040503050406030204" pitchFamily="18" charset="0"/>
              <a:cs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0" y="2132856"/>
            <a:ext cx="4320480" cy="3240360"/>
          </a:xfrm>
          <a:prstGeom prst="rect">
            <a:avLst/>
          </a:prstGeom>
          <a:ln>
            <a:solidFill>
              <a:schemeClr val="tx2"/>
            </a:solidFill>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760" y="5394988"/>
            <a:ext cx="203043" cy="203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542795" y="5373216"/>
            <a:ext cx="3253341" cy="230832"/>
          </a:xfrm>
          <a:prstGeom prst="rect">
            <a:avLst/>
          </a:prstGeom>
          <a:noFill/>
        </p:spPr>
        <p:txBody>
          <a:bodyPr wrap="square" rtlCol="0">
            <a:spAutoFit/>
          </a:bodyPr>
          <a:lstStyle/>
          <a:p>
            <a:r>
              <a:rPr lang="en-CA" sz="900" dirty="0" smtClean="0">
                <a:latin typeface="Cambria" panose="02040503050406030204" pitchFamily="18" charset="0"/>
                <a:cs typeface="Times New Roman" panose="02020603050405020304" pitchFamily="18" charset="0"/>
                <a:hlinkClick r:id="rId5"/>
              </a:rPr>
              <a:t>Emma Jane </a:t>
            </a:r>
            <a:r>
              <a:rPr lang="en-CA" sz="900" dirty="0" err="1" smtClean="0">
                <a:latin typeface="Cambria" panose="02040503050406030204" pitchFamily="18" charset="0"/>
                <a:cs typeface="Times New Roman" panose="02020603050405020304" pitchFamily="18" charset="0"/>
                <a:hlinkClick r:id="rId5"/>
              </a:rPr>
              <a:t>Hogbin</a:t>
            </a:r>
            <a:r>
              <a:rPr lang="en-CA" sz="900" dirty="0" smtClean="0">
                <a:latin typeface="Cambria" panose="02040503050406030204" pitchFamily="18" charset="0"/>
                <a:cs typeface="Times New Roman" panose="02020603050405020304" pitchFamily="18" charset="0"/>
                <a:hlinkClick r:id="rId5"/>
              </a:rPr>
              <a:t> Westby</a:t>
            </a:r>
            <a:endParaRPr lang="en-CA" sz="900" dirty="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1840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20080"/>
          </a:xfrm>
        </p:spPr>
        <p:style>
          <a:lnRef idx="1">
            <a:schemeClr val="accent4"/>
          </a:lnRef>
          <a:fillRef idx="2">
            <a:schemeClr val="accent4"/>
          </a:fillRef>
          <a:effectRef idx="1">
            <a:schemeClr val="accent4"/>
          </a:effectRef>
          <a:fontRef idx="minor">
            <a:schemeClr val="dk1"/>
          </a:fontRef>
        </p:style>
        <p:txBody>
          <a:bodyPr>
            <a:normAutofit/>
          </a:bodyPr>
          <a:lstStyle/>
          <a:p>
            <a:r>
              <a:rPr lang="en-CA" sz="2800" b="1" dirty="0" smtClean="0">
                <a:effectLst>
                  <a:outerShdw blurRad="38100" dist="38100" dir="2700000" algn="tl">
                    <a:srgbClr val="000000">
                      <a:alpha val="43137"/>
                    </a:srgbClr>
                  </a:outerShdw>
                </a:effectLst>
                <a:latin typeface="Cambria" panose="02040503050406030204" pitchFamily="18" charset="0"/>
              </a:rPr>
              <a:t>Avoid vague pronouns</a:t>
            </a:r>
            <a:endParaRPr lang="en-CA" sz="28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5077004" y="2132856"/>
            <a:ext cx="3599452" cy="3633267"/>
          </a:xfrm>
          <a:noFill/>
          <a:ln>
            <a:solidFill>
              <a:schemeClr val="accent4">
                <a:lumMod val="75000"/>
              </a:schemeClr>
            </a:solidFill>
          </a:ln>
        </p:spPr>
        <p:txBody>
          <a:bodyPr>
            <a:noAutofit/>
          </a:bodyPr>
          <a:lstStyle/>
          <a:p>
            <a:r>
              <a:rPr lang="en-CA" sz="2000" b="1" dirty="0" smtClean="0">
                <a:solidFill>
                  <a:srgbClr val="7030A0"/>
                </a:solidFill>
                <a:latin typeface="Cambria" panose="02040503050406030204" pitchFamily="18" charset="0"/>
                <a:cs typeface="Calibri" panose="020F0502020204030204" pitchFamily="34" charset="0"/>
              </a:rPr>
              <a:t>The integrated approach</a:t>
            </a:r>
            <a:r>
              <a:rPr lang="en-CA" sz="2000" dirty="0">
                <a:solidFill>
                  <a:schemeClr val="tx1"/>
                </a:solidFill>
                <a:latin typeface="Cambria" panose="02040503050406030204" pitchFamily="18" charset="0"/>
                <a:cs typeface="Calibri" panose="020F0502020204030204" pitchFamily="34" charset="0"/>
              </a:rPr>
              <a:t> </a:t>
            </a:r>
            <a:r>
              <a:rPr lang="en-CA" sz="2000" dirty="0" smtClean="0">
                <a:solidFill>
                  <a:schemeClr val="tx1"/>
                </a:solidFill>
                <a:latin typeface="Cambria" panose="02040503050406030204" pitchFamily="18" charset="0"/>
                <a:cs typeface="Calibri" panose="020F0502020204030204" pitchFamily="34" charset="0"/>
              </a:rPr>
              <a:t>also </a:t>
            </a:r>
            <a:r>
              <a:rPr lang="en-CA" sz="2000" dirty="0">
                <a:solidFill>
                  <a:schemeClr val="tx1"/>
                </a:solidFill>
                <a:latin typeface="Cambria" panose="02040503050406030204" pitchFamily="18" charset="0"/>
                <a:cs typeface="Calibri" panose="020F0502020204030204" pitchFamily="34" charset="0"/>
              </a:rPr>
              <a:t>likely explains why there is higher uptake in these three specific knowledge areas over </a:t>
            </a:r>
            <a:r>
              <a:rPr lang="en-CA" sz="2000" dirty="0" smtClean="0">
                <a:solidFill>
                  <a:schemeClr val="tx1"/>
                </a:solidFill>
                <a:latin typeface="Cambria" panose="02040503050406030204" pitchFamily="18" charset="0"/>
                <a:cs typeface="Calibri" panose="020F0502020204030204" pitchFamily="34" charset="0"/>
              </a:rPr>
              <a:t>others.</a:t>
            </a:r>
          </a:p>
          <a:p>
            <a:r>
              <a:rPr lang="en-CA" sz="2000" b="1" dirty="0" smtClean="0">
                <a:solidFill>
                  <a:srgbClr val="7030A0"/>
                </a:solidFill>
                <a:latin typeface="Cambria" panose="02040503050406030204" pitchFamily="18" charset="0"/>
                <a:cs typeface="Calibri" panose="020F0502020204030204" pitchFamily="34" charset="0"/>
              </a:rPr>
              <a:t>This result</a:t>
            </a:r>
            <a:r>
              <a:rPr lang="en-CA" sz="2000" dirty="0" smtClean="0">
                <a:solidFill>
                  <a:srgbClr val="7030A0"/>
                </a:solidFill>
                <a:latin typeface="Cambria" panose="02040503050406030204" pitchFamily="18" charset="0"/>
                <a:cs typeface="Calibri" panose="020F0502020204030204" pitchFamily="34" charset="0"/>
              </a:rPr>
              <a:t> </a:t>
            </a:r>
            <a:r>
              <a:rPr lang="en-CA" sz="2000" dirty="0" smtClean="0">
                <a:solidFill>
                  <a:schemeClr val="tx1"/>
                </a:solidFill>
                <a:latin typeface="Cambria" panose="02040503050406030204" pitchFamily="18" charset="0"/>
                <a:cs typeface="Calibri" panose="020F0502020204030204" pitchFamily="34" charset="0"/>
              </a:rPr>
              <a:t>means that </a:t>
            </a:r>
            <a:r>
              <a:rPr lang="en-CA" sz="2000" dirty="0">
                <a:solidFill>
                  <a:schemeClr val="tx1"/>
                </a:solidFill>
                <a:latin typeface="Cambria" panose="02040503050406030204" pitchFamily="18" charset="0"/>
                <a:cs typeface="Calibri" panose="020F0502020204030204" pitchFamily="34" charset="0"/>
              </a:rPr>
              <a:t>f</a:t>
            </a:r>
            <a:r>
              <a:rPr lang="en-CA" sz="2000" dirty="0" smtClean="0">
                <a:solidFill>
                  <a:schemeClr val="tx1"/>
                </a:solidFill>
                <a:latin typeface="Cambria" panose="02040503050406030204" pitchFamily="18" charset="0"/>
                <a:cs typeface="Calibri" panose="020F0502020204030204" pitchFamily="34" charset="0"/>
              </a:rPr>
              <a:t>orced </a:t>
            </a:r>
            <a:r>
              <a:rPr lang="en-CA" sz="2000" dirty="0">
                <a:solidFill>
                  <a:schemeClr val="tx1"/>
                </a:solidFill>
                <a:latin typeface="Cambria" panose="02040503050406030204" pitchFamily="18" charset="0"/>
                <a:cs typeface="Calibri" panose="020F0502020204030204" pitchFamily="34" charset="0"/>
              </a:rPr>
              <a:t>subscription negates the need for students to go into to the forum to read the </a:t>
            </a:r>
            <a:r>
              <a:rPr lang="en-CA" sz="2000" dirty="0" smtClean="0">
                <a:solidFill>
                  <a:schemeClr val="tx1"/>
                </a:solidFill>
                <a:latin typeface="Cambria" panose="02040503050406030204" pitchFamily="18" charset="0"/>
                <a:cs typeface="Calibri" panose="020F0502020204030204" pitchFamily="34" charset="0"/>
              </a:rPr>
              <a:t>content.</a:t>
            </a:r>
            <a:r>
              <a:rPr lang="en-CA" sz="1600" dirty="0" smtClean="0">
                <a:solidFill>
                  <a:schemeClr val="tx1"/>
                </a:solidFill>
                <a:latin typeface="Calibri" panose="020F0502020204030204" pitchFamily="34" charset="0"/>
                <a:cs typeface="Calibri" panose="020F0502020204030204" pitchFamily="34" charset="0"/>
              </a:rPr>
              <a:t/>
            </a:r>
            <a:br>
              <a:rPr lang="en-CA" sz="1600" dirty="0" smtClean="0">
                <a:solidFill>
                  <a:schemeClr val="tx1"/>
                </a:solidFill>
                <a:latin typeface="Calibri" panose="020F0502020204030204" pitchFamily="34" charset="0"/>
                <a:cs typeface="Calibri" panose="020F0502020204030204" pitchFamily="34" charset="0"/>
              </a:rPr>
            </a:br>
            <a:endParaRPr lang="en-CA" sz="1600" dirty="0" smtClean="0">
              <a:solidFill>
                <a:schemeClr val="tx1"/>
              </a:solidFill>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467544" y="2132856"/>
            <a:ext cx="3672408" cy="3672408"/>
          </a:xfrm>
          <a:noFill/>
          <a:ln>
            <a:solidFill>
              <a:schemeClr val="accent4">
                <a:lumMod val="75000"/>
              </a:schemeClr>
            </a:solidFill>
          </a:ln>
        </p:spPr>
        <p:txBody>
          <a:bodyPr>
            <a:normAutofit/>
          </a:bodyPr>
          <a:lstStyle/>
          <a:p>
            <a:r>
              <a:rPr lang="en-CA" sz="2000" dirty="0" smtClean="0">
                <a:solidFill>
                  <a:schemeClr val="tx1"/>
                </a:solidFill>
                <a:latin typeface="Cambria" panose="02040503050406030204" pitchFamily="18" charset="0"/>
                <a:cs typeface="Calibri" panose="020F0502020204030204" pitchFamily="34" charset="0"/>
              </a:rPr>
              <a:t>“</a:t>
            </a:r>
            <a:r>
              <a:rPr lang="en-CA" sz="2000" b="1" dirty="0" smtClean="0">
                <a:solidFill>
                  <a:srgbClr val="7030A0"/>
                </a:solidFill>
                <a:latin typeface="Cambria" panose="02040503050406030204" pitchFamily="18" charset="0"/>
                <a:cs typeface="Calibri" panose="020F0502020204030204" pitchFamily="34" charset="0"/>
              </a:rPr>
              <a:t>It</a:t>
            </a:r>
            <a:r>
              <a:rPr lang="en-CA" sz="2000" dirty="0" smtClean="0">
                <a:solidFill>
                  <a:schemeClr val="tx1"/>
                </a:solidFill>
                <a:latin typeface="Cambria" panose="02040503050406030204" pitchFamily="18" charset="0"/>
                <a:cs typeface="Calibri" panose="020F0502020204030204" pitchFamily="34" charset="0"/>
              </a:rPr>
              <a:t> also likely explains why there is higher uptake in these three specific knowledge areas over others.“ (What is “it”?)</a:t>
            </a:r>
          </a:p>
          <a:p>
            <a:r>
              <a:rPr lang="en-CA" sz="2000" dirty="0" smtClean="0">
                <a:solidFill>
                  <a:schemeClr val="tx1"/>
                </a:solidFill>
                <a:latin typeface="Cambria" panose="02040503050406030204" pitchFamily="18" charset="0"/>
                <a:cs typeface="Calibri" panose="020F0502020204030204" pitchFamily="34" charset="0"/>
              </a:rPr>
              <a:t>“</a:t>
            </a:r>
            <a:r>
              <a:rPr lang="en-CA" sz="2000" b="1" dirty="0" smtClean="0">
                <a:solidFill>
                  <a:srgbClr val="7030A0"/>
                </a:solidFill>
                <a:latin typeface="Cambria" panose="02040503050406030204" pitchFamily="18" charset="0"/>
                <a:cs typeface="Calibri" panose="020F0502020204030204" pitchFamily="34" charset="0"/>
              </a:rPr>
              <a:t>This</a:t>
            </a:r>
            <a:r>
              <a:rPr lang="en-CA" sz="2000" dirty="0" smtClean="0">
                <a:solidFill>
                  <a:srgbClr val="7030A0"/>
                </a:solidFill>
                <a:latin typeface="Cambria" panose="02040503050406030204" pitchFamily="18" charset="0"/>
                <a:cs typeface="Calibri" panose="020F0502020204030204" pitchFamily="34" charset="0"/>
              </a:rPr>
              <a:t> </a:t>
            </a:r>
            <a:r>
              <a:rPr lang="en-CA" sz="2000" dirty="0" smtClean="0">
                <a:solidFill>
                  <a:schemeClr val="tx1"/>
                </a:solidFill>
                <a:latin typeface="Cambria" panose="02040503050406030204" pitchFamily="18" charset="0"/>
                <a:cs typeface="Calibri" panose="020F0502020204030204" pitchFamily="34" charset="0"/>
              </a:rPr>
              <a:t>means that forced subscription negates the need for students to go into to the forum to read the content. “ (What is “this”?)</a:t>
            </a:r>
            <a:r>
              <a:rPr lang="en-CA" sz="1600" dirty="0" smtClean="0">
                <a:solidFill>
                  <a:schemeClr val="tx1"/>
                </a:solidFill>
                <a:latin typeface="Calibri" panose="020F0502020204030204" pitchFamily="34" charset="0"/>
                <a:cs typeface="Calibri" panose="020F0502020204030204" pitchFamily="34" charset="0"/>
              </a:rPr>
              <a:t/>
            </a:r>
            <a:br>
              <a:rPr lang="en-CA" sz="1600" dirty="0" smtClean="0">
                <a:solidFill>
                  <a:schemeClr val="tx1"/>
                </a:solidFill>
                <a:latin typeface="Calibri" panose="020F0502020204030204" pitchFamily="34" charset="0"/>
                <a:cs typeface="Calibri" panose="020F0502020204030204" pitchFamily="34" charset="0"/>
              </a:rPr>
            </a:br>
            <a:endParaRPr lang="en-CA" sz="1600" dirty="0" smtClean="0">
              <a:solidFill>
                <a:schemeClr val="tx1"/>
              </a:solidFill>
              <a:latin typeface="Calibri" panose="020F0502020204030204" pitchFamily="34" charset="0"/>
              <a:cs typeface="Calibri" panose="020F0502020204030204" pitchFamily="34" charset="0"/>
            </a:endParaRPr>
          </a:p>
          <a:p>
            <a:pPr marL="0" indent="0">
              <a:buNone/>
            </a:pPr>
            <a:endParaRPr lang="en-CA" sz="2000" dirty="0"/>
          </a:p>
        </p:txBody>
      </p:sp>
      <p:sp>
        <p:nvSpPr>
          <p:cNvPr id="7" name="TextBox 6"/>
          <p:cNvSpPr txBox="1"/>
          <p:nvPr/>
        </p:nvSpPr>
        <p:spPr>
          <a:xfrm>
            <a:off x="467544" y="1124744"/>
            <a:ext cx="8208912" cy="707886"/>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r>
              <a:rPr lang="en-CA" sz="2000" b="1" dirty="0">
                <a:latin typeface="Cambria" panose="02040503050406030204" pitchFamily="18" charset="0"/>
                <a:cs typeface="Calibri" panose="020F0502020204030204" pitchFamily="34" charset="0"/>
              </a:rPr>
              <a:t>Vague </a:t>
            </a:r>
            <a:r>
              <a:rPr lang="en-CA" sz="2000" b="1" dirty="0" smtClean="0">
                <a:latin typeface="Cambria" panose="02040503050406030204" pitchFamily="18" charset="0"/>
                <a:cs typeface="Calibri" panose="020F0502020204030204" pitchFamily="34" charset="0"/>
              </a:rPr>
              <a:t>pronoun: Using </a:t>
            </a:r>
            <a:r>
              <a:rPr lang="en-CA" sz="2000" b="1" dirty="0">
                <a:latin typeface="Cambria" panose="02040503050406030204" pitchFamily="18" charset="0"/>
                <a:cs typeface="Calibri" panose="020F0502020204030204" pitchFamily="34" charset="0"/>
              </a:rPr>
              <a:t>“it”, “this”, “that”, or other pronouns to refer to a previously-mentioned noun</a:t>
            </a:r>
          </a:p>
        </p:txBody>
      </p:sp>
      <p:sp>
        <p:nvSpPr>
          <p:cNvPr id="8" name="TextBox 7"/>
          <p:cNvSpPr txBox="1"/>
          <p:nvPr/>
        </p:nvSpPr>
        <p:spPr>
          <a:xfrm>
            <a:off x="4319972" y="3413207"/>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1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824" y="6021288"/>
            <a:ext cx="503464" cy="48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0963" y="6021288"/>
            <a:ext cx="527163" cy="48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8265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20080"/>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00000"/>
              </a:lnSpc>
            </a:pPr>
            <a:r>
              <a:rPr lang="en-CA" sz="2800" b="1" dirty="0" smtClean="0">
                <a:effectLst>
                  <a:outerShdw blurRad="38100" dist="38100" dir="2700000" algn="tl">
                    <a:srgbClr val="000000">
                      <a:alpha val="43137"/>
                    </a:srgbClr>
                  </a:outerShdw>
                </a:effectLst>
                <a:latin typeface="Cambria" panose="02040503050406030204" pitchFamily="18" charset="0"/>
              </a:rPr>
              <a:t>Check for passive voice</a:t>
            </a:r>
            <a:endParaRPr lang="en-CA" sz="28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5040762" y="4837802"/>
            <a:ext cx="3600400" cy="1008112"/>
          </a:xfrm>
          <a:ln>
            <a:solidFill>
              <a:schemeClr val="accent4">
                <a:lumMod val="75000"/>
              </a:schemeClr>
            </a:solidFill>
          </a:ln>
        </p:spPr>
        <p:txBody>
          <a:bodyPr>
            <a:normAutofit fontScale="77500" lnSpcReduction="20000"/>
          </a:bodyPr>
          <a:lstStyle/>
          <a:p>
            <a:pPr marL="0" indent="0">
              <a:lnSpc>
                <a:spcPct val="120000"/>
              </a:lnSpc>
              <a:buNone/>
            </a:pPr>
            <a:r>
              <a:rPr lang="en-CA" sz="2300" dirty="0" smtClean="0">
                <a:solidFill>
                  <a:schemeClr val="tx1"/>
                </a:solidFill>
                <a:latin typeface="Cambria" panose="02040503050406030204" pitchFamily="18" charset="0"/>
                <a:cs typeface="Calibri" panose="020F0502020204030204" pitchFamily="34" charset="0"/>
              </a:rPr>
              <a:t>The trainers provided instruction and evaluated the participants.</a:t>
            </a:r>
          </a:p>
          <a:p>
            <a:pPr marL="0" indent="0">
              <a:buNone/>
            </a:pPr>
            <a:r>
              <a:rPr lang="en-CA" sz="2000" dirty="0" smtClean="0">
                <a:solidFill>
                  <a:schemeClr val="tx1"/>
                </a:solidFill>
                <a:latin typeface="Calibri" panose="020F0502020204030204" pitchFamily="34" charset="0"/>
                <a:cs typeface="Calibri" panose="020F0502020204030204" pitchFamily="34" charset="0"/>
              </a:rPr>
              <a:t/>
            </a:r>
            <a:br>
              <a:rPr lang="en-CA" sz="2000" dirty="0" smtClean="0">
                <a:solidFill>
                  <a:schemeClr val="tx1"/>
                </a:solidFill>
                <a:latin typeface="Calibri" panose="020F0502020204030204" pitchFamily="34" charset="0"/>
                <a:cs typeface="Calibri" panose="020F0502020204030204" pitchFamily="34" charset="0"/>
              </a:rPr>
            </a:br>
            <a:endParaRPr lang="en-CA" sz="2000" dirty="0" smtClean="0">
              <a:solidFill>
                <a:schemeClr val="tx1"/>
              </a:solidFill>
              <a:latin typeface="Calibri" panose="020F0502020204030204" pitchFamily="34" charset="0"/>
              <a:cs typeface="Calibri" panose="020F0502020204030204" pitchFamily="34" charset="0"/>
            </a:endParaRPr>
          </a:p>
          <a:p>
            <a:pPr marL="0" indent="0">
              <a:buNone/>
            </a:pPr>
            <a:endParaRPr lang="en-CA" sz="2000" dirty="0">
              <a:solidFill>
                <a:schemeClr val="tx1"/>
              </a:solidFill>
              <a:latin typeface="Calibri" panose="020F0502020204030204" pitchFamily="34" charset="0"/>
              <a:cs typeface="Calibri" panose="020F0502020204030204" pitchFamily="34" charset="0"/>
            </a:endParaRPr>
          </a:p>
        </p:txBody>
      </p:sp>
      <p:sp>
        <p:nvSpPr>
          <p:cNvPr id="6" name="Content Placeholder 5"/>
          <p:cNvSpPr>
            <a:spLocks noGrp="1"/>
          </p:cNvSpPr>
          <p:nvPr>
            <p:ph sz="half" idx="2"/>
          </p:nvPr>
        </p:nvSpPr>
        <p:spPr>
          <a:xfrm>
            <a:off x="468558" y="4837802"/>
            <a:ext cx="3672408" cy="1008112"/>
          </a:xfrm>
          <a:ln>
            <a:solidFill>
              <a:schemeClr val="accent4">
                <a:lumMod val="75000"/>
              </a:schemeClr>
            </a:solidFill>
          </a:ln>
        </p:spPr>
        <p:txBody>
          <a:bodyPr/>
          <a:lstStyle/>
          <a:p>
            <a:pPr marL="0" indent="0">
              <a:buNone/>
            </a:pPr>
            <a:r>
              <a:rPr lang="en-CA" sz="1800" dirty="0" smtClean="0">
                <a:solidFill>
                  <a:schemeClr val="tx1"/>
                </a:solidFill>
                <a:latin typeface="Cambria" panose="02040503050406030204" pitchFamily="18" charset="0"/>
                <a:cs typeface="Calibri" panose="020F0502020204030204" pitchFamily="34" charset="0"/>
              </a:rPr>
              <a:t>Training </a:t>
            </a:r>
            <a:r>
              <a:rPr lang="en-CA" sz="1800" b="1" dirty="0" smtClean="0">
                <a:solidFill>
                  <a:srgbClr val="7030A0"/>
                </a:solidFill>
                <a:latin typeface="Cambria" panose="02040503050406030204" pitchFamily="18" charset="0"/>
                <a:cs typeface="Calibri" panose="020F0502020204030204" pitchFamily="34" charset="0"/>
              </a:rPr>
              <a:t>was conducted</a:t>
            </a:r>
            <a:r>
              <a:rPr lang="en-CA" sz="1800" b="1" dirty="0" smtClean="0">
                <a:solidFill>
                  <a:schemeClr val="tx1"/>
                </a:solidFill>
                <a:latin typeface="Cambria" panose="02040503050406030204" pitchFamily="18" charset="0"/>
                <a:cs typeface="Calibri" panose="020F0502020204030204" pitchFamily="34" charset="0"/>
              </a:rPr>
              <a:t> </a:t>
            </a:r>
            <a:r>
              <a:rPr lang="en-CA" sz="1800" dirty="0" smtClean="0">
                <a:solidFill>
                  <a:schemeClr val="tx1"/>
                </a:solidFill>
                <a:latin typeface="Cambria" panose="02040503050406030204" pitchFamily="18" charset="0"/>
                <a:cs typeface="Calibri" panose="020F0502020204030204" pitchFamily="34" charset="0"/>
              </a:rPr>
              <a:t>and participants </a:t>
            </a:r>
            <a:r>
              <a:rPr lang="en-CA" sz="1800" b="1" dirty="0" smtClean="0">
                <a:solidFill>
                  <a:srgbClr val="7030A0"/>
                </a:solidFill>
                <a:latin typeface="Cambria" panose="02040503050406030204" pitchFamily="18" charset="0"/>
                <a:cs typeface="Calibri" panose="020F0502020204030204" pitchFamily="34" charset="0"/>
              </a:rPr>
              <a:t>were evaluated</a:t>
            </a:r>
            <a:r>
              <a:rPr lang="en-CA" sz="1800" dirty="0" smtClean="0">
                <a:solidFill>
                  <a:schemeClr val="tx1"/>
                </a:solidFill>
                <a:latin typeface="Cambria" panose="02040503050406030204" pitchFamily="18" charset="0"/>
                <a:cs typeface="Calibri" panose="020F0502020204030204" pitchFamily="34" charset="0"/>
              </a:rPr>
              <a:t>.</a:t>
            </a:r>
            <a:endParaRPr lang="en-CA" sz="1800" b="1" dirty="0">
              <a:solidFill>
                <a:schemeClr val="tx1"/>
              </a:solidFill>
              <a:latin typeface="Cambria" panose="02040503050406030204" pitchFamily="18" charset="0"/>
              <a:cs typeface="Calibri" panose="020F0502020204030204" pitchFamily="34" charset="0"/>
            </a:endParaRPr>
          </a:p>
          <a:p>
            <a:pPr marL="0" indent="0">
              <a:buNone/>
            </a:pPr>
            <a:endParaRPr lang="en-CA" dirty="0"/>
          </a:p>
        </p:txBody>
      </p:sp>
      <p:sp>
        <p:nvSpPr>
          <p:cNvPr id="8" name="TextBox 7"/>
          <p:cNvSpPr txBox="1"/>
          <p:nvPr/>
        </p:nvSpPr>
        <p:spPr>
          <a:xfrm>
            <a:off x="467544" y="1196752"/>
            <a:ext cx="8208912" cy="341632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r>
              <a:rPr lang="en-CA" b="1" dirty="0">
                <a:latin typeface="Cambria" panose="02040503050406030204" pitchFamily="18" charset="0"/>
                <a:cs typeface="Calibri" panose="020F0502020204030204" pitchFamily="34" charset="0"/>
              </a:rPr>
              <a:t>Active </a:t>
            </a:r>
            <a:r>
              <a:rPr lang="en-CA" b="1" dirty="0" smtClean="0">
                <a:latin typeface="Cambria" panose="02040503050406030204" pitchFamily="18" charset="0"/>
                <a:cs typeface="Calibri" panose="020F0502020204030204" pitchFamily="34" charset="0"/>
              </a:rPr>
              <a:t>voice: </a:t>
            </a:r>
            <a:r>
              <a:rPr lang="en-CA" dirty="0">
                <a:latin typeface="Cambria" panose="02040503050406030204" pitchFamily="18" charset="0"/>
                <a:cs typeface="Calibri" panose="020F0502020204030204" pitchFamily="34" charset="0"/>
              </a:rPr>
              <a:t>T</a:t>
            </a:r>
            <a:r>
              <a:rPr lang="en-CA" dirty="0" smtClean="0">
                <a:latin typeface="Cambria" panose="02040503050406030204" pitchFamily="18" charset="0"/>
                <a:cs typeface="Calibri" panose="020F0502020204030204" pitchFamily="34" charset="0"/>
              </a:rPr>
              <a:t>he </a:t>
            </a:r>
            <a:r>
              <a:rPr lang="en-CA" dirty="0">
                <a:latin typeface="Cambria" panose="02040503050406030204" pitchFamily="18" charset="0"/>
                <a:cs typeface="Calibri" panose="020F0502020204030204" pitchFamily="34" charset="0"/>
              </a:rPr>
              <a:t>subject </a:t>
            </a:r>
            <a:r>
              <a:rPr lang="en-CA" dirty="0" smtClean="0">
                <a:latin typeface="Cambria" panose="02040503050406030204" pitchFamily="18" charset="0"/>
                <a:cs typeface="Calibri" panose="020F0502020204030204" pitchFamily="34" charset="0"/>
              </a:rPr>
              <a:t>does the action (e.g., Harry loves Sally).</a:t>
            </a:r>
            <a:endParaRPr lang="en-CA" dirty="0">
              <a:latin typeface="Cambria" panose="02040503050406030204" pitchFamily="18" charset="0"/>
              <a:cs typeface="Calibri" panose="020F0502020204030204" pitchFamily="34" charset="0"/>
            </a:endParaRPr>
          </a:p>
          <a:p>
            <a:r>
              <a:rPr lang="en-CA" b="1" dirty="0">
                <a:latin typeface="Cambria" panose="02040503050406030204" pitchFamily="18" charset="0"/>
                <a:cs typeface="Calibri" panose="020F0502020204030204" pitchFamily="34" charset="0"/>
              </a:rPr>
              <a:t>Passive </a:t>
            </a:r>
            <a:r>
              <a:rPr lang="en-CA" b="1" dirty="0" smtClean="0">
                <a:latin typeface="Cambria" panose="02040503050406030204" pitchFamily="18" charset="0"/>
                <a:cs typeface="Calibri" panose="020F0502020204030204" pitchFamily="34" charset="0"/>
              </a:rPr>
              <a:t>voice: </a:t>
            </a:r>
            <a:r>
              <a:rPr lang="en-CA" dirty="0">
                <a:latin typeface="Cambria" panose="02040503050406030204" pitchFamily="18" charset="0"/>
                <a:cs typeface="Calibri" panose="020F0502020204030204" pitchFamily="34" charset="0"/>
              </a:rPr>
              <a:t>T</a:t>
            </a:r>
            <a:r>
              <a:rPr lang="en-CA" dirty="0" smtClean="0">
                <a:latin typeface="Cambria" panose="02040503050406030204" pitchFamily="18" charset="0"/>
                <a:cs typeface="Calibri" panose="020F0502020204030204" pitchFamily="34" charset="0"/>
              </a:rPr>
              <a:t>he </a:t>
            </a:r>
            <a:r>
              <a:rPr lang="en-CA" dirty="0">
                <a:latin typeface="Cambria" panose="02040503050406030204" pitchFamily="18" charset="0"/>
                <a:cs typeface="Calibri" panose="020F0502020204030204" pitchFamily="34" charset="0"/>
              </a:rPr>
              <a:t>object (the thing that is receiving the action) comes </a:t>
            </a:r>
            <a:r>
              <a:rPr lang="en-CA" dirty="0" smtClean="0">
                <a:latin typeface="Cambria" panose="02040503050406030204" pitchFamily="18" charset="0"/>
                <a:cs typeface="Calibri" panose="020F0502020204030204" pitchFamily="34" charset="0"/>
              </a:rPr>
              <a:t>first in the sentence and the </a:t>
            </a:r>
            <a:r>
              <a:rPr lang="en-CA" dirty="0">
                <a:latin typeface="Cambria" panose="02040503050406030204" pitchFamily="18" charset="0"/>
                <a:cs typeface="Calibri" panose="020F0502020204030204" pitchFamily="34" charset="0"/>
              </a:rPr>
              <a:t>subject appears at the end of the sentence or isn’t included at </a:t>
            </a:r>
            <a:r>
              <a:rPr lang="en-CA" dirty="0" smtClean="0">
                <a:latin typeface="Cambria" panose="02040503050406030204" pitchFamily="18" charset="0"/>
                <a:cs typeface="Calibri" panose="020F0502020204030204" pitchFamily="34" charset="0"/>
              </a:rPr>
              <a:t>all (e.g., Sally is loved). </a:t>
            </a:r>
          </a:p>
          <a:p>
            <a:endParaRPr lang="en-CA" dirty="0">
              <a:latin typeface="Cambria" panose="02040503050406030204" pitchFamily="18" charset="0"/>
              <a:cs typeface="Calibri" panose="020F0502020204030204" pitchFamily="34" charset="0"/>
            </a:endParaRPr>
          </a:p>
          <a:p>
            <a:pPr marL="0" lvl="1"/>
            <a:r>
              <a:rPr lang="en-CA" b="1" dirty="0">
                <a:latin typeface="Cambria" panose="02040503050406030204" pitchFamily="18" charset="0"/>
                <a:cs typeface="Calibri" panose="020F0502020204030204" pitchFamily="34" charset="0"/>
              </a:rPr>
              <a:t>Detecting passive voice</a:t>
            </a:r>
            <a:r>
              <a:rPr lang="en-CA" dirty="0">
                <a:latin typeface="Cambria" panose="02040503050406030204" pitchFamily="18" charset="0"/>
                <a:cs typeface="Calibri" panose="020F0502020204030204" pitchFamily="34" charset="0"/>
              </a:rPr>
              <a:t>: </a:t>
            </a:r>
            <a:r>
              <a:rPr lang="en-CA" dirty="0" smtClean="0">
                <a:latin typeface="Cambria" panose="02040503050406030204" pitchFamily="18" charset="0"/>
                <a:cs typeface="Calibri" panose="020F0502020204030204" pitchFamily="34" charset="0"/>
              </a:rPr>
              <a:t>Check </a:t>
            </a:r>
            <a:r>
              <a:rPr lang="en-CA" dirty="0">
                <a:latin typeface="Cambria" panose="02040503050406030204" pitchFamily="18" charset="0"/>
                <a:cs typeface="Calibri" panose="020F0502020204030204" pitchFamily="34" charset="0"/>
              </a:rPr>
              <a:t>the primary verb, and if there’s a form of “be” </a:t>
            </a:r>
            <a:r>
              <a:rPr lang="en-CA" dirty="0" smtClean="0">
                <a:latin typeface="Cambria" panose="02040503050406030204" pitchFamily="18" charset="0"/>
                <a:cs typeface="Calibri" panose="020F0502020204030204" pitchFamily="34" charset="0"/>
              </a:rPr>
              <a:t>(e.g., am</a:t>
            </a:r>
            <a:r>
              <a:rPr lang="en-CA" dirty="0">
                <a:latin typeface="Cambria" panose="02040503050406030204" pitchFamily="18" charset="0"/>
                <a:cs typeface="Calibri" panose="020F0502020204030204" pitchFamily="34" charset="0"/>
              </a:rPr>
              <a:t>, is, are, was, were) and a past tense verb (many end with -</a:t>
            </a:r>
            <a:r>
              <a:rPr lang="en-CA" dirty="0" err="1">
                <a:latin typeface="Cambria" panose="02040503050406030204" pitchFamily="18" charset="0"/>
                <a:cs typeface="Calibri" panose="020F0502020204030204" pitchFamily="34" charset="0"/>
              </a:rPr>
              <a:t>ed</a:t>
            </a:r>
            <a:r>
              <a:rPr lang="en-CA" dirty="0">
                <a:latin typeface="Cambria" panose="02040503050406030204" pitchFamily="18" charset="0"/>
                <a:cs typeface="Calibri" panose="020F0502020204030204" pitchFamily="34" charset="0"/>
              </a:rPr>
              <a:t>), the sentence may be passive</a:t>
            </a:r>
            <a:r>
              <a:rPr lang="en-CA" dirty="0" smtClean="0">
                <a:latin typeface="Cambria" panose="02040503050406030204" pitchFamily="18" charset="0"/>
                <a:cs typeface="Calibri" panose="020F0502020204030204" pitchFamily="34" charset="0"/>
              </a:rPr>
              <a:t>.</a:t>
            </a:r>
          </a:p>
          <a:p>
            <a:r>
              <a:rPr lang="en-CA" b="1" dirty="0" smtClean="0">
                <a:latin typeface="Cambria" panose="02040503050406030204" pitchFamily="18" charset="0"/>
                <a:cs typeface="Calibri" panose="020F0502020204030204" pitchFamily="34" charset="0"/>
              </a:rPr>
              <a:t/>
            </a:r>
            <a:br>
              <a:rPr lang="en-CA" b="1" dirty="0" smtClean="0">
                <a:latin typeface="Cambria" panose="02040503050406030204" pitchFamily="18" charset="0"/>
                <a:cs typeface="Calibri" panose="020F0502020204030204" pitchFamily="34" charset="0"/>
              </a:rPr>
            </a:br>
            <a:r>
              <a:rPr lang="en-CA" b="1" dirty="0" smtClean="0">
                <a:latin typeface="Cambria" panose="02040503050406030204" pitchFamily="18" charset="0"/>
                <a:cs typeface="Calibri" panose="020F0502020204030204" pitchFamily="34" charset="0"/>
              </a:rPr>
              <a:t>Why </a:t>
            </a:r>
            <a:r>
              <a:rPr lang="en-CA" b="1" dirty="0">
                <a:latin typeface="Cambria" panose="02040503050406030204" pitchFamily="18" charset="0"/>
                <a:cs typeface="Calibri" panose="020F0502020204030204" pitchFamily="34" charset="0"/>
              </a:rPr>
              <a:t>is passive voice a problem?</a:t>
            </a:r>
          </a:p>
          <a:p>
            <a:pPr marL="285750" indent="-285750">
              <a:buFont typeface="Arial" panose="020B0604020202020204" pitchFamily="34" charset="0"/>
              <a:buChar char="•"/>
            </a:pPr>
            <a:r>
              <a:rPr lang="en-CA" dirty="0">
                <a:latin typeface="Cambria" panose="02040503050406030204" pitchFamily="18" charset="0"/>
                <a:cs typeface="Calibri" panose="020F0502020204030204" pitchFamily="34" charset="0"/>
              </a:rPr>
              <a:t>Tends to be wordier</a:t>
            </a:r>
          </a:p>
          <a:p>
            <a:pPr marL="285750" indent="-285750">
              <a:buFont typeface="Arial" panose="020B0604020202020204" pitchFamily="34" charset="0"/>
              <a:buChar char="•"/>
            </a:pPr>
            <a:r>
              <a:rPr lang="en-CA" dirty="0">
                <a:latin typeface="Cambria" panose="02040503050406030204" pitchFamily="18" charset="0"/>
                <a:cs typeface="Calibri" panose="020F0502020204030204" pitchFamily="34" charset="0"/>
              </a:rPr>
              <a:t>May not provide necessary information (e.g., who is the actor of the action</a:t>
            </a:r>
            <a:r>
              <a:rPr lang="en-CA" dirty="0" smtClean="0">
                <a:latin typeface="Cambria" panose="02040503050406030204" pitchFamily="18" charset="0"/>
                <a:cs typeface="Calibri" panose="020F0502020204030204" pitchFamily="34" charset="0"/>
              </a:rPr>
              <a:t>?)</a:t>
            </a:r>
            <a:endParaRPr lang="en-CA" sz="2000" dirty="0">
              <a:latin typeface="Calibri" panose="020F0502020204030204" pitchFamily="34" charset="0"/>
              <a:cs typeface="Calibri" panose="020F0502020204030204" pitchFamily="34" charset="0"/>
            </a:endParaRPr>
          </a:p>
        </p:txBody>
      </p:sp>
      <p:sp>
        <p:nvSpPr>
          <p:cNvPr id="9" name="TextBox 8"/>
          <p:cNvSpPr txBox="1"/>
          <p:nvPr/>
        </p:nvSpPr>
        <p:spPr>
          <a:xfrm>
            <a:off x="4337974" y="4991661"/>
            <a:ext cx="468052"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1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7712" y="6093296"/>
            <a:ext cx="447010"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6093296"/>
            <a:ext cx="468052"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3130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style>
          <a:lnRef idx="1">
            <a:schemeClr val="accent6"/>
          </a:lnRef>
          <a:fillRef idx="2">
            <a:schemeClr val="accent6"/>
          </a:fillRef>
          <a:effectRef idx="1">
            <a:schemeClr val="accent6"/>
          </a:effectRef>
          <a:fontRef idx="minor">
            <a:schemeClr val="dk1"/>
          </a:fontRef>
        </p:style>
        <p:txBody>
          <a:bodyPr>
            <a:normAutofit/>
          </a:bodyPr>
          <a:lstStyle/>
          <a:p>
            <a:r>
              <a:rPr lang="en-CA" sz="2800" b="1" dirty="0" smtClean="0">
                <a:effectLst>
                  <a:outerShdw blurRad="38100" dist="38100" dir="2700000" algn="tl">
                    <a:srgbClr val="000000">
                      <a:alpha val="43137"/>
                    </a:srgbClr>
                  </a:outerShdw>
                </a:effectLst>
                <a:latin typeface="Cambria" panose="02040503050406030204" pitchFamily="18" charset="0"/>
              </a:rPr>
              <a:t>Proofread</a:t>
            </a:r>
            <a:endParaRPr lang="en-CA" sz="28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idx="1"/>
          </p:nvPr>
        </p:nvSpPr>
        <p:spPr>
          <a:xfrm>
            <a:off x="457200" y="1124744"/>
            <a:ext cx="8229600" cy="5472608"/>
          </a:xfrm>
          <a:ln>
            <a:solidFill>
              <a:schemeClr val="accent6"/>
            </a:solidFill>
          </a:ln>
        </p:spPr>
        <p:txBody>
          <a:bodyPr>
            <a:normAutofit/>
          </a:bodyPr>
          <a:lstStyle/>
          <a:p>
            <a:r>
              <a:rPr lang="en-CA" sz="1800" dirty="0" smtClean="0">
                <a:solidFill>
                  <a:schemeClr val="tx1"/>
                </a:solidFill>
                <a:latin typeface="Cambria" panose="02040503050406030204" pitchFamily="18" charset="0"/>
                <a:cs typeface="Calibri" panose="020F0502020204030204" pitchFamily="34" charset="0"/>
              </a:rPr>
              <a:t>Read out loud, slowly enough that someone else could understand you, so that you can hear what you’ve written. </a:t>
            </a:r>
          </a:p>
          <a:p>
            <a:r>
              <a:rPr lang="en-CA" sz="1800" dirty="0" smtClean="0">
                <a:solidFill>
                  <a:schemeClr val="tx1"/>
                </a:solidFill>
                <a:latin typeface="Cambria" panose="02040503050406030204" pitchFamily="18" charset="0"/>
                <a:cs typeface="Calibri" panose="020F0502020204030204" pitchFamily="34" charset="0"/>
              </a:rPr>
              <a:t>Read word-for-word backwards to catch spelling errors.</a:t>
            </a:r>
          </a:p>
          <a:p>
            <a:r>
              <a:rPr lang="en-CA" sz="1800" dirty="0" smtClean="0">
                <a:solidFill>
                  <a:schemeClr val="tx1"/>
                </a:solidFill>
                <a:latin typeface="Cambria" panose="02040503050406030204" pitchFamily="18" charset="0"/>
                <a:cs typeface="Calibri" panose="020F0502020204030204" pitchFamily="34" charset="0"/>
              </a:rPr>
              <a:t>Read sentence-by-sentence backwards to check grammar.</a:t>
            </a:r>
          </a:p>
          <a:p>
            <a:r>
              <a:rPr lang="en-CA" sz="1800" dirty="0" smtClean="0">
                <a:solidFill>
                  <a:schemeClr val="tx1"/>
                </a:solidFill>
                <a:latin typeface="Cambria" panose="02040503050406030204" pitchFamily="18" charset="0"/>
                <a:cs typeface="Calibri" panose="020F0502020204030204" pitchFamily="34" charset="0"/>
              </a:rPr>
              <a:t>Use Microsoft Word’s </a:t>
            </a:r>
            <a:r>
              <a:rPr lang="en-CA" sz="1800" dirty="0" smtClean="0">
                <a:solidFill>
                  <a:schemeClr val="tx1"/>
                </a:solidFill>
                <a:latin typeface="Cambria" panose="02040503050406030204" pitchFamily="18" charset="0"/>
                <a:cs typeface="Calibri" panose="020F0502020204030204" pitchFamily="34" charset="0"/>
                <a:hlinkClick r:id="rId3"/>
              </a:rPr>
              <a:t>grammar and style check</a:t>
            </a:r>
            <a:r>
              <a:rPr lang="en-CA" sz="1800" dirty="0" smtClean="0">
                <a:solidFill>
                  <a:schemeClr val="tx1"/>
                </a:solidFill>
                <a:latin typeface="Cambria" panose="02040503050406030204" pitchFamily="18" charset="0"/>
                <a:cs typeface="Calibri" panose="020F0502020204030204" pitchFamily="34" charset="0"/>
              </a:rPr>
              <a:t> and the </a:t>
            </a:r>
            <a:r>
              <a:rPr lang="en-CA" sz="1800" dirty="0" smtClean="0">
                <a:solidFill>
                  <a:schemeClr val="tx1"/>
                </a:solidFill>
                <a:latin typeface="Cambria" panose="02040503050406030204" pitchFamily="18" charset="0"/>
                <a:cs typeface="Calibri" panose="020F0502020204030204" pitchFamily="34" charset="0"/>
                <a:hlinkClick r:id="rId4"/>
              </a:rPr>
              <a:t>Writer’s Diet Test </a:t>
            </a:r>
            <a:r>
              <a:rPr lang="en-CA" sz="1800" dirty="0" smtClean="0">
                <a:solidFill>
                  <a:schemeClr val="tx1"/>
                </a:solidFill>
                <a:latin typeface="Cambria" panose="02040503050406030204" pitchFamily="18" charset="0"/>
                <a:cs typeface="Calibri" panose="020F0502020204030204" pitchFamily="34" charset="0"/>
              </a:rPr>
              <a:t>(both free)</a:t>
            </a:r>
          </a:p>
          <a:p>
            <a:r>
              <a:rPr lang="en-CA" sz="1800" dirty="0" smtClean="0">
                <a:solidFill>
                  <a:schemeClr val="tx1"/>
                </a:solidFill>
                <a:latin typeface="Cambria" panose="02040503050406030204" pitchFamily="18" charset="0"/>
                <a:cs typeface="Calibri" panose="020F0502020204030204" pitchFamily="34" charset="0"/>
              </a:rPr>
              <a:t>For more information and suggestions, see the 6 sections of “</a:t>
            </a:r>
            <a:r>
              <a:rPr lang="en-CA" sz="1800" dirty="0" smtClean="0">
                <a:solidFill>
                  <a:schemeClr val="tx1"/>
                </a:solidFill>
                <a:latin typeface="Cambria" panose="02040503050406030204" pitchFamily="18" charset="0"/>
                <a:cs typeface="Calibri" panose="020F0502020204030204" pitchFamily="34" charset="0"/>
                <a:hlinkClick r:id="rId5"/>
              </a:rPr>
              <a:t>Proofreading</a:t>
            </a:r>
            <a:r>
              <a:rPr lang="en-CA" sz="1800" dirty="0" smtClean="0">
                <a:solidFill>
                  <a:schemeClr val="tx1"/>
                </a:solidFill>
                <a:latin typeface="Cambria" panose="02040503050406030204" pitchFamily="18" charset="0"/>
                <a:cs typeface="Calibri" panose="020F0502020204030204" pitchFamily="34" charset="0"/>
              </a:rPr>
              <a:t>” (OWL at Purdue), as well as the “Self-Editing Checklist” (University of Victoria; posted with permission in “</a:t>
            </a:r>
            <a:r>
              <a:rPr lang="en-CA" sz="1800" dirty="0" smtClean="0">
                <a:latin typeface="Cambria" panose="02040503050406030204" pitchFamily="18" charset="0"/>
                <a:hlinkClick r:id="rId6"/>
              </a:rPr>
              <a:t>Review the draft</a:t>
            </a:r>
            <a:r>
              <a:rPr lang="en-CA" sz="1800" dirty="0" smtClean="0">
                <a:latin typeface="Cambria" panose="02040503050406030204" pitchFamily="18" charset="0"/>
              </a:rPr>
              <a:t>”).</a:t>
            </a:r>
          </a:p>
          <a:p>
            <a:r>
              <a:rPr lang="en-CA" sz="1800" dirty="0" smtClean="0">
                <a:latin typeface="Cambria" panose="02040503050406030204" pitchFamily="18" charset="0"/>
                <a:cs typeface="Calibri" panose="020F0502020204030204" pitchFamily="34" charset="0"/>
              </a:rPr>
              <a:t>For a more advanced grammar and plagiarism check, try online tools such as </a:t>
            </a:r>
            <a:r>
              <a:rPr lang="en-CA" sz="1800" dirty="0" err="1" smtClean="0">
                <a:latin typeface="Cambria" panose="02040503050406030204" pitchFamily="18" charset="0"/>
                <a:cs typeface="Calibri" panose="020F0502020204030204" pitchFamily="34" charset="0"/>
                <a:hlinkClick r:id="rId7"/>
              </a:rPr>
              <a:t>Grammarly</a:t>
            </a:r>
            <a:r>
              <a:rPr lang="en-CA" sz="1800" dirty="0" smtClean="0">
                <a:latin typeface="Cambria" panose="02040503050406030204" pitchFamily="18" charset="0"/>
                <a:cs typeface="Calibri" panose="020F0502020204030204" pitchFamily="34" charset="0"/>
                <a:hlinkClick r:id="rId7"/>
              </a:rPr>
              <a:t> Premium</a:t>
            </a:r>
            <a:r>
              <a:rPr lang="en-CA" sz="1800" dirty="0" smtClean="0">
                <a:latin typeface="Cambria" panose="02040503050406030204" pitchFamily="18" charset="0"/>
                <a:cs typeface="Calibri" panose="020F0502020204030204" pitchFamily="34" charset="0"/>
              </a:rPr>
              <a:t> (paid subscription required).</a:t>
            </a:r>
          </a:p>
          <a:p>
            <a:endParaRPr lang="en-CA" sz="2000" dirty="0">
              <a:solidFill>
                <a:schemeClr val="tx1"/>
              </a:solidFill>
              <a:latin typeface="Cambria" panose="02040503050406030204" pitchFamily="18" charset="0"/>
              <a:cs typeface="Calibri" panose="020F050202020403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714750" y="4574232"/>
            <a:ext cx="1714500" cy="1714500"/>
          </a:xfrm>
          <a:prstGeom prst="rect">
            <a:avLst/>
          </a:prstGeom>
        </p:spPr>
      </p:pic>
    </p:spTree>
    <p:extLst>
      <p:ext uri="{BB962C8B-B14F-4D97-AF65-F5344CB8AC3E}">
        <p14:creationId xmlns:p14="http://schemas.microsoft.com/office/powerpoint/2010/main" val="30103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188640"/>
            <a:ext cx="8229600" cy="980728"/>
          </a:xfrm>
          <a:ln>
            <a:solidFill>
              <a:schemeClr val="tx2"/>
            </a:solidFill>
          </a:ln>
        </p:spPr>
        <p:style>
          <a:lnRef idx="1">
            <a:schemeClr val="accent1"/>
          </a:lnRef>
          <a:fillRef idx="2">
            <a:schemeClr val="accent1"/>
          </a:fillRef>
          <a:effectRef idx="1">
            <a:schemeClr val="accent1"/>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Questions?</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TextBox 2"/>
          <p:cNvSpPr txBox="1"/>
          <p:nvPr/>
        </p:nvSpPr>
        <p:spPr>
          <a:xfrm>
            <a:off x="467544" y="1484784"/>
            <a:ext cx="8208912" cy="4924425"/>
          </a:xfrm>
          <a:prstGeom prst="rect">
            <a:avLst/>
          </a:prstGeom>
          <a:noFill/>
          <a:ln>
            <a:solidFill>
              <a:schemeClr val="tx2"/>
            </a:solidFill>
          </a:ln>
        </p:spPr>
        <p:txBody>
          <a:bodyPr wrap="square" rtlCol="0">
            <a:spAutoFit/>
          </a:bodyPr>
          <a:lstStyle/>
          <a:p>
            <a:pPr marL="800100" lvl="2" indent="0">
              <a:spcBef>
                <a:spcPts val="1200"/>
              </a:spcBef>
              <a:buSzPct val="80000"/>
              <a:buNone/>
              <a:defRPr/>
            </a:pPr>
            <a:r>
              <a:rPr lang="en-CA" sz="2400" dirty="0">
                <a:latin typeface="Cambria" panose="02040503050406030204" pitchFamily="18" charset="0"/>
                <a:hlinkClick r:id="rId3"/>
              </a:rPr>
              <a:t>http://library.royalroads.ca/writing-centre</a:t>
            </a:r>
            <a:r>
              <a:rPr lang="en-CA" sz="2400" dirty="0">
                <a:latin typeface="Cambria" panose="02040503050406030204" pitchFamily="18" charset="0"/>
              </a:rPr>
              <a:t> </a:t>
            </a:r>
          </a:p>
          <a:p>
            <a:pPr marL="800100" lvl="2" indent="0">
              <a:spcBef>
                <a:spcPts val="1200"/>
              </a:spcBef>
              <a:buSzPct val="80000"/>
              <a:buNone/>
              <a:defRPr/>
            </a:pPr>
            <a:r>
              <a:rPr lang="en-CA" sz="2400" dirty="0">
                <a:latin typeface="Cambria" panose="02040503050406030204" pitchFamily="18" charset="0"/>
                <a:hlinkClick r:id="rId4"/>
              </a:rPr>
              <a:t>http://writeanswers.royalroads.ca</a:t>
            </a:r>
            <a:r>
              <a:rPr lang="en-CA" sz="2400" dirty="0">
                <a:latin typeface="Cambria" panose="02040503050406030204" pitchFamily="18" charset="0"/>
              </a:rPr>
              <a:t> </a:t>
            </a:r>
          </a:p>
          <a:p>
            <a:pPr marL="800100" lvl="2" indent="0">
              <a:spcBef>
                <a:spcPts val="1200"/>
              </a:spcBef>
              <a:buSzPct val="80000"/>
              <a:buNone/>
              <a:defRPr/>
            </a:pPr>
            <a:r>
              <a:rPr lang="en-CA" sz="2400" dirty="0">
                <a:latin typeface="Cambria" panose="02040503050406030204" pitchFamily="18" charset="0"/>
              </a:rPr>
              <a:t>(250) 391-2600, ext. 4353</a:t>
            </a:r>
          </a:p>
          <a:p>
            <a:pPr marL="796925">
              <a:spcBef>
                <a:spcPts val="1200"/>
              </a:spcBef>
              <a:buSzPct val="80000"/>
              <a:defRPr/>
            </a:pPr>
            <a:r>
              <a:rPr lang="en-CA" sz="2400" dirty="0">
                <a:latin typeface="Cambria" panose="02040503050406030204" pitchFamily="18" charset="0"/>
              </a:rPr>
              <a:t>Toll free in North America: </a:t>
            </a:r>
            <a:r>
              <a:rPr lang="en-CA" sz="2400" dirty="0" smtClean="0">
                <a:latin typeface="Cambria" panose="02040503050406030204" pitchFamily="18" charset="0"/>
              </a:rPr>
              <a:t>1-800-788-8028</a:t>
            </a:r>
          </a:p>
          <a:p>
            <a:pPr marL="796925">
              <a:spcBef>
                <a:spcPts val="1200"/>
              </a:spcBef>
              <a:buSzPct val="80000"/>
              <a:defRPr/>
            </a:pPr>
            <a:endParaRPr lang="en-CA" sz="2400" dirty="0">
              <a:latin typeface="Cambria" panose="02040503050406030204" pitchFamily="18" charset="0"/>
            </a:endParaRPr>
          </a:p>
          <a:p>
            <a:pPr marL="796925">
              <a:spcBef>
                <a:spcPts val="1200"/>
              </a:spcBef>
              <a:buSzPct val="80000"/>
              <a:defRPr/>
            </a:pPr>
            <a:endParaRPr lang="en-CA" sz="2400" dirty="0" smtClean="0">
              <a:latin typeface="Cambria" panose="02040503050406030204" pitchFamily="18" charset="0"/>
            </a:endParaRPr>
          </a:p>
          <a:p>
            <a:pPr marL="796925">
              <a:spcBef>
                <a:spcPts val="1200"/>
              </a:spcBef>
              <a:buSzPct val="80000"/>
              <a:defRPr/>
            </a:pPr>
            <a:endParaRPr lang="en-CA" sz="2400" dirty="0">
              <a:latin typeface="Cambria" panose="02040503050406030204" pitchFamily="18" charset="0"/>
            </a:endParaRPr>
          </a:p>
          <a:p>
            <a:pPr marL="796925">
              <a:spcBef>
                <a:spcPts val="1200"/>
              </a:spcBef>
              <a:buSzPct val="80000"/>
              <a:defRPr/>
            </a:pPr>
            <a:endParaRPr lang="en-CA" sz="2400" dirty="0" smtClean="0">
              <a:latin typeface="Cambria" panose="02040503050406030204" pitchFamily="18" charset="0"/>
            </a:endParaRPr>
          </a:p>
          <a:p>
            <a:pPr marL="796925">
              <a:spcBef>
                <a:spcPts val="1200"/>
              </a:spcBef>
              <a:buSzPct val="80000"/>
              <a:defRPr/>
            </a:pPr>
            <a:endParaRPr lang="en-CA" sz="2400" dirty="0">
              <a:latin typeface="Cambria" panose="02040503050406030204" pitchFamily="18" charset="0"/>
            </a:endParaRPr>
          </a:p>
          <a:p>
            <a:endParaRPr lang="en-CA" dirty="0"/>
          </a:p>
        </p:txBody>
      </p:sp>
      <p:grpSp>
        <p:nvGrpSpPr>
          <p:cNvPr id="8" name="Group 7"/>
          <p:cNvGrpSpPr/>
          <p:nvPr/>
        </p:nvGrpSpPr>
        <p:grpSpPr>
          <a:xfrm>
            <a:off x="545166" y="1533361"/>
            <a:ext cx="576064" cy="1996111"/>
            <a:chOff x="490736" y="1428192"/>
            <a:chExt cx="576064" cy="1996111"/>
          </a:xfrm>
        </p:grpSpPr>
        <p:pic>
          <p:nvPicPr>
            <p:cNvPr id="9" name="Picture 2" descr="C:\Users\tbell\AppData\Local\Microsoft\Windows\Temporary Internet Files\Content.IE5\6WYPWPQ7\home_icon[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736" y="1428192"/>
              <a:ext cx="576064" cy="57606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bell\AppData\Local\Microsoft\Windows\Temporary Internet Files\Content.IE5\5NPSGZZE\question-mark[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4781" y="1914033"/>
              <a:ext cx="475488" cy="4754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tbell\AppData\Local\Microsoft\Windows\Temporary Internet Files\Content.IE5\PIZKBPWV\phone_logo[1].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7358" y="2417456"/>
              <a:ext cx="482197" cy="4754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tbell\AppData\Local\Microsoft\Windows\Temporary Internet Files\Content.IE5\PIZKBPWV\phone_logo[1].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7358" y="2948815"/>
              <a:ext cx="482197" cy="475488"/>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12">
            <a:hlinkClick r:id="rId4"/>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28586" y="4309442"/>
            <a:ext cx="2286829" cy="1693682"/>
          </a:xfrm>
          <a:prstGeom prst="rect">
            <a:avLst/>
          </a:prstGeom>
        </p:spPr>
      </p:pic>
    </p:spTree>
    <p:extLst>
      <p:ext uri="{BB962C8B-B14F-4D97-AF65-F5344CB8AC3E}">
        <p14:creationId xmlns:p14="http://schemas.microsoft.com/office/powerpoint/2010/main" val="422543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a:ln>
            <a:solidFill>
              <a:schemeClr val="tx2"/>
            </a:solidFill>
          </a:ln>
        </p:spPr>
        <p:txBody>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This presentation presents 10 methods to improve the conciseness of your writing:</a:t>
            </a:r>
          </a:p>
          <a:p>
            <a:pPr marL="0" indent="0">
              <a:buNone/>
            </a:pPr>
            <a:r>
              <a:rPr lang="en-CA" sz="2000" b="1" dirty="0" smtClean="0">
                <a:solidFill>
                  <a:srgbClr val="00B0F0"/>
                </a:solidFill>
                <a:latin typeface="Cambria" panose="02040503050406030204" pitchFamily="18" charset="0"/>
                <a:cs typeface="Calibri" panose="020F0502020204030204" pitchFamily="34" charset="0"/>
              </a:rPr>
              <a:t>Planning:</a:t>
            </a:r>
          </a:p>
          <a:p>
            <a:pPr marL="457200" indent="-457200">
              <a:buAutoNum type="arabicPeriod"/>
            </a:pPr>
            <a:r>
              <a:rPr lang="en-CA" sz="2000" dirty="0" smtClean="0">
                <a:solidFill>
                  <a:schemeClr val="tx1"/>
                </a:solidFill>
                <a:latin typeface="Cambria" panose="02040503050406030204" pitchFamily="18" charset="0"/>
                <a:cs typeface="Calibri" panose="020F0502020204030204" pitchFamily="34" charset="0"/>
                <a:hlinkClick r:id="rId3" action="ppaction://hlinksldjump"/>
              </a:rPr>
              <a:t>Think before you write</a:t>
            </a:r>
            <a:endParaRPr lang="en-CA" sz="2000" dirty="0" smtClean="0">
              <a:solidFill>
                <a:schemeClr val="tx1"/>
              </a:solidFill>
              <a:latin typeface="Cambria" panose="02040503050406030204" pitchFamily="18" charset="0"/>
              <a:cs typeface="Calibri" panose="020F0502020204030204" pitchFamily="34" charset="0"/>
            </a:endParaRPr>
          </a:p>
          <a:p>
            <a:pPr marL="0" indent="0">
              <a:buNone/>
            </a:pPr>
            <a:r>
              <a:rPr lang="en-CA" sz="2000" b="1" dirty="0" smtClean="0">
                <a:solidFill>
                  <a:schemeClr val="accent3">
                    <a:lumMod val="50000"/>
                  </a:schemeClr>
                </a:solidFill>
                <a:latin typeface="Cambria" panose="02040503050406030204" pitchFamily="18" charset="0"/>
                <a:cs typeface="Calibri" panose="020F0502020204030204" pitchFamily="34" charset="0"/>
              </a:rPr>
              <a:t>Sentence structure:</a:t>
            </a:r>
          </a:p>
          <a:p>
            <a:pPr>
              <a:buFont typeface="+mj-lt"/>
              <a:buAutoNum type="arabicPeriod" startAt="2"/>
            </a:pPr>
            <a:r>
              <a:rPr lang="en-CA" sz="2000" dirty="0" smtClean="0">
                <a:solidFill>
                  <a:schemeClr val="tx1"/>
                </a:solidFill>
                <a:latin typeface="Cambria" panose="02040503050406030204" pitchFamily="18" charset="0"/>
                <a:cs typeface="Calibri" panose="020F0502020204030204" pitchFamily="34" charset="0"/>
                <a:hlinkClick r:id="rId4" action="ppaction://hlinksldjump"/>
              </a:rPr>
              <a:t>Start the sentence with the subject and verb</a:t>
            </a:r>
            <a:endParaRPr lang="en-CA" sz="2000" dirty="0" smtClean="0">
              <a:solidFill>
                <a:schemeClr val="tx1"/>
              </a:solidFill>
              <a:latin typeface="Cambria" panose="02040503050406030204" pitchFamily="18" charset="0"/>
              <a:cs typeface="Calibri" panose="020F0502020204030204" pitchFamily="34" charset="0"/>
            </a:endParaRPr>
          </a:p>
          <a:p>
            <a:pPr>
              <a:buFont typeface="+mj-lt"/>
              <a:buAutoNum type="arabicPeriod" startAt="2"/>
            </a:pPr>
            <a:r>
              <a:rPr lang="en-CA" sz="2000" dirty="0" smtClean="0">
                <a:latin typeface="Cambria" panose="02040503050406030204" pitchFamily="18" charset="0"/>
                <a:cs typeface="Calibri" panose="020F0502020204030204" pitchFamily="34" charset="0"/>
                <a:hlinkClick r:id="rId5" action="ppaction://hlinksldjump"/>
              </a:rPr>
              <a:t>Keep sentences short and focused</a:t>
            </a:r>
            <a:endParaRPr lang="en-CA" sz="2000" dirty="0" smtClean="0">
              <a:latin typeface="Cambria" panose="02040503050406030204" pitchFamily="18" charset="0"/>
              <a:cs typeface="Calibri" panose="020F0502020204030204" pitchFamily="34" charset="0"/>
            </a:endParaRPr>
          </a:p>
          <a:p>
            <a:pPr marL="0" indent="0">
              <a:buNone/>
            </a:pPr>
            <a:r>
              <a:rPr lang="en-CA" sz="2000" b="1" dirty="0" smtClean="0">
                <a:solidFill>
                  <a:srgbClr val="7030A0"/>
                </a:solidFill>
                <a:latin typeface="Cambria" panose="02040503050406030204" pitchFamily="18" charset="0"/>
                <a:cs typeface="Calibri" panose="020F0502020204030204" pitchFamily="34" charset="0"/>
              </a:rPr>
              <a:t>Word choice:</a:t>
            </a:r>
          </a:p>
          <a:p>
            <a:pPr>
              <a:buFont typeface="+mj-lt"/>
              <a:buAutoNum type="arabicPeriod" startAt="4"/>
            </a:pPr>
            <a:r>
              <a:rPr lang="en-CA" sz="2000" dirty="0" smtClean="0">
                <a:latin typeface="Cambria" panose="02040503050406030204" pitchFamily="18" charset="0"/>
                <a:cs typeface="Calibri" panose="020F0502020204030204" pitchFamily="34" charset="0"/>
                <a:hlinkClick r:id="rId6" action="ppaction://hlinksldjump"/>
              </a:rPr>
              <a:t>Use simple language</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r>
              <a:rPr lang="en-CA" sz="2000" dirty="0" smtClean="0">
                <a:latin typeface="Cambria" panose="02040503050406030204" pitchFamily="18" charset="0"/>
                <a:cs typeface="Calibri" panose="020F0502020204030204" pitchFamily="34" charset="0"/>
                <a:hlinkClick r:id="rId7" action="ppaction://hlinksldjump"/>
              </a:rPr>
              <a:t>Delete non-essential descriptors</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r>
              <a:rPr lang="en-CA" sz="2000" dirty="0" smtClean="0">
                <a:latin typeface="Cambria" panose="02040503050406030204" pitchFamily="18" charset="0"/>
                <a:cs typeface="Calibri" panose="020F0502020204030204" pitchFamily="34" charset="0"/>
                <a:hlinkClick r:id="rId8" action="ppaction://hlinksldjump"/>
              </a:rPr>
              <a:t>Delete unnecessary qualifiers</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r>
              <a:rPr lang="en-CA" sz="2000" dirty="0" smtClean="0">
                <a:latin typeface="Cambria" panose="02040503050406030204" pitchFamily="18" charset="0"/>
                <a:cs typeface="Calibri" panose="020F0502020204030204" pitchFamily="34" charset="0"/>
                <a:hlinkClick r:id="rId9" action="ppaction://hlinksldjump"/>
              </a:rPr>
              <a:t>Delete redundancies</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r>
              <a:rPr lang="en-CA" sz="2000" dirty="0" smtClean="0">
                <a:latin typeface="Cambria" panose="02040503050406030204" pitchFamily="18" charset="0"/>
                <a:cs typeface="Calibri" panose="020F0502020204030204" pitchFamily="34" charset="0"/>
                <a:hlinkClick r:id="rId10" action="ppaction://hlinksldjump"/>
              </a:rPr>
              <a:t>Avoid vague pronouns</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r>
              <a:rPr lang="en-CA" sz="2000" dirty="0" smtClean="0">
                <a:latin typeface="Cambria" panose="02040503050406030204" pitchFamily="18" charset="0"/>
                <a:cs typeface="Calibri" panose="020F0502020204030204" pitchFamily="34" charset="0"/>
                <a:hlinkClick r:id="rId11" action="ppaction://hlinksldjump"/>
              </a:rPr>
              <a:t>Check for passive voice</a:t>
            </a:r>
            <a:endParaRPr lang="en-CA" sz="2000" dirty="0" smtClean="0">
              <a:latin typeface="Cambria" panose="02040503050406030204" pitchFamily="18" charset="0"/>
              <a:cs typeface="Calibri" panose="020F0502020204030204" pitchFamily="34" charset="0"/>
            </a:endParaRPr>
          </a:p>
          <a:p>
            <a:pPr marL="0" indent="0">
              <a:buNone/>
            </a:pPr>
            <a:r>
              <a:rPr lang="en-CA" sz="2000" b="1" dirty="0" smtClean="0">
                <a:solidFill>
                  <a:schemeClr val="accent6"/>
                </a:solidFill>
                <a:latin typeface="Cambria" panose="02040503050406030204" pitchFamily="18" charset="0"/>
                <a:cs typeface="Calibri" panose="020F0502020204030204" pitchFamily="34" charset="0"/>
              </a:rPr>
              <a:t>Before you submit your work:</a:t>
            </a:r>
          </a:p>
          <a:p>
            <a:pPr>
              <a:buFont typeface="+mj-lt"/>
              <a:buAutoNum type="arabicPeriod" startAt="10"/>
            </a:pPr>
            <a:r>
              <a:rPr lang="en-CA" sz="2000" dirty="0" smtClean="0">
                <a:latin typeface="Cambria" panose="02040503050406030204" pitchFamily="18" charset="0"/>
                <a:cs typeface="Calibri" panose="020F0502020204030204" pitchFamily="34" charset="0"/>
              </a:rPr>
              <a:t> </a:t>
            </a:r>
            <a:r>
              <a:rPr lang="en-CA" sz="2000" dirty="0" smtClean="0">
                <a:latin typeface="Cambria" panose="02040503050406030204" pitchFamily="18" charset="0"/>
                <a:cs typeface="Calibri" panose="020F0502020204030204" pitchFamily="34" charset="0"/>
                <a:hlinkClick r:id="rId12" action="ppaction://hlinksldjump"/>
              </a:rPr>
              <a:t>Proofread</a:t>
            </a:r>
            <a:endParaRPr lang="en-CA" sz="2000" dirty="0" smtClean="0">
              <a:latin typeface="Cambria" panose="02040503050406030204" pitchFamily="18" charset="0"/>
              <a:cs typeface="Calibri" panose="020F0502020204030204" pitchFamily="34" charset="0"/>
            </a:endParaRPr>
          </a:p>
          <a:p>
            <a:pPr>
              <a:buFont typeface="+mj-lt"/>
              <a:buAutoNum type="arabicPeriod" startAt="4"/>
            </a:pPr>
            <a:endParaRPr lang="en-CA" sz="1800" dirty="0" smtClean="0">
              <a:latin typeface="Cambria" panose="02040503050406030204" pitchFamily="18" charset="0"/>
              <a:cs typeface="Calibri" panose="020F0502020204030204" pitchFamily="34" charset="0"/>
            </a:endParaRPr>
          </a:p>
          <a:p>
            <a:pPr marL="0" indent="0">
              <a:buNone/>
            </a:pPr>
            <a:endParaRPr lang="en-CA" sz="2000" dirty="0">
              <a:solidFill>
                <a:schemeClr val="tx1"/>
              </a:solidFill>
              <a:latin typeface="Calibri" panose="020F0502020204030204" pitchFamily="34" charset="0"/>
              <a:cs typeface="Calibri" panose="020F0502020204030204" pitchFamily="34" charset="0"/>
            </a:endParaRPr>
          </a:p>
          <a:p>
            <a:pPr marL="0" indent="0">
              <a:buNone/>
            </a:pPr>
            <a:endParaRPr lang="en-CA" dirty="0" smtClean="0">
              <a:solidFill>
                <a:schemeClr val="tx1"/>
              </a:solidFill>
              <a:latin typeface="Calibri" panose="020F0502020204030204" pitchFamily="34" charset="0"/>
              <a:cs typeface="Calibri" panose="020F0502020204030204" pitchFamily="34" charset="0"/>
            </a:endParaRPr>
          </a:p>
          <a:p>
            <a:pPr marL="0" indent="0">
              <a:buNone/>
            </a:pPr>
            <a:endParaRPr lang="en-CA"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34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gradFill flip="none" rotWithShape="1">
            <a:gsLst>
              <a:gs pos="0">
                <a:srgbClr val="00B0F0">
                  <a:tint val="66000"/>
                  <a:satMod val="160000"/>
                  <a:tint val="66000"/>
                  <a:satMod val="160000"/>
                </a:srgbClr>
              </a:gs>
              <a:gs pos="50000">
                <a:srgbClr val="00B0F0">
                  <a:tint val="66000"/>
                  <a:satMod val="160000"/>
                  <a:tint val="44500"/>
                  <a:satMod val="160000"/>
                </a:srgbClr>
              </a:gs>
              <a:gs pos="100000">
                <a:srgbClr val="00B0F0">
                  <a:tint val="66000"/>
                  <a:satMod val="160000"/>
                  <a:tint val="23500"/>
                  <a:satMod val="160000"/>
                </a:srgbClr>
              </a:gs>
            </a:gsLst>
            <a:lin ang="16200000" scaled="1"/>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Think before you write</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idx="1"/>
          </p:nvPr>
        </p:nvSpPr>
        <p:spPr>
          <a:xfrm>
            <a:off x="457200" y="1052736"/>
            <a:ext cx="8229600" cy="5073427"/>
          </a:xfrm>
        </p:spPr>
        <p:txBody>
          <a:bodyPr/>
          <a:lstStyle/>
          <a:p>
            <a:pPr marL="0" indent="0">
              <a:buNone/>
            </a:pPr>
            <a:endParaRPr lang="en-CA" sz="2000" dirty="0">
              <a:solidFill>
                <a:schemeClr val="tx1"/>
              </a:solidFill>
              <a:latin typeface="Calibri" panose="020F0502020204030204" pitchFamily="34" charset="0"/>
              <a:cs typeface="Calibri" panose="020F0502020204030204" pitchFamily="34" charset="0"/>
            </a:endParaRPr>
          </a:p>
          <a:p>
            <a:pPr marL="0" indent="0">
              <a:buNone/>
            </a:pPr>
            <a:endParaRPr lang="en-CA" dirty="0" smtClean="0">
              <a:solidFill>
                <a:schemeClr val="tx1"/>
              </a:solidFill>
              <a:latin typeface="Calibri" panose="020F0502020204030204" pitchFamily="34" charset="0"/>
              <a:cs typeface="Calibri" panose="020F0502020204030204" pitchFamily="34" charset="0"/>
            </a:endParaRPr>
          </a:p>
          <a:p>
            <a:pPr marL="0" indent="0">
              <a:buNone/>
            </a:pPr>
            <a:endParaRPr lang="en-CA" dirty="0" smtClean="0">
              <a:solidFill>
                <a:schemeClr val="tx1"/>
              </a:solidFill>
              <a:latin typeface="Calibri" panose="020F0502020204030204" pitchFamily="34" charset="0"/>
              <a:cs typeface="Calibri" panose="020F0502020204030204" pitchFamily="34" charset="0"/>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861048"/>
            <a:ext cx="2030437" cy="2721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loud 3"/>
          <p:cNvSpPr/>
          <p:nvPr/>
        </p:nvSpPr>
        <p:spPr>
          <a:xfrm>
            <a:off x="827584" y="1260915"/>
            <a:ext cx="7560840" cy="2714433"/>
          </a:xfrm>
          <a:prstGeom prst="cloud">
            <a:avLst/>
          </a:prstGeom>
          <a:solidFill>
            <a:srgbClr val="00B0F0">
              <a:alpha val="15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691680" y="1628800"/>
            <a:ext cx="6048672" cy="1785104"/>
          </a:xfrm>
          <a:prstGeom prst="rect">
            <a:avLst/>
          </a:prstGeom>
          <a:noFill/>
        </p:spPr>
        <p:txBody>
          <a:bodyPr wrap="square" rtlCol="0">
            <a:spAutoFit/>
          </a:bodyPr>
          <a:lstStyle/>
          <a:p>
            <a:r>
              <a:rPr lang="en-CA" sz="2200" dirty="0">
                <a:latin typeface="Cambria" panose="02040503050406030204" pitchFamily="18" charset="0"/>
                <a:cs typeface="Calibri" panose="020F0502020204030204" pitchFamily="34" charset="0"/>
              </a:rPr>
              <a:t>Who is your audience?</a:t>
            </a:r>
          </a:p>
          <a:p>
            <a:r>
              <a:rPr lang="en-CA" sz="2200" dirty="0">
                <a:latin typeface="Cambria" panose="02040503050406030204" pitchFamily="18" charset="0"/>
                <a:cs typeface="Calibri" panose="020F0502020204030204" pitchFamily="34" charset="0"/>
              </a:rPr>
              <a:t>What </a:t>
            </a:r>
            <a:r>
              <a:rPr lang="en-CA" sz="2200" dirty="0" smtClean="0">
                <a:latin typeface="Cambria" panose="02040503050406030204" pitchFamily="18" charset="0"/>
                <a:cs typeface="Calibri" panose="020F0502020204030204" pitchFamily="34" charset="0"/>
              </a:rPr>
              <a:t>terminology </a:t>
            </a:r>
            <a:r>
              <a:rPr lang="en-CA" sz="2200" dirty="0">
                <a:latin typeface="Cambria" panose="02040503050406030204" pitchFamily="18" charset="0"/>
                <a:cs typeface="Calibri" panose="020F0502020204030204" pitchFamily="34" charset="0"/>
              </a:rPr>
              <a:t>would your audience use?</a:t>
            </a:r>
          </a:p>
          <a:p>
            <a:r>
              <a:rPr lang="en-CA" sz="2200" dirty="0">
                <a:latin typeface="Cambria" panose="02040503050406030204" pitchFamily="18" charset="0"/>
                <a:cs typeface="Calibri" panose="020F0502020204030204" pitchFamily="34" charset="0"/>
              </a:rPr>
              <a:t>What do you want your audience to understand?</a:t>
            </a:r>
          </a:p>
          <a:p>
            <a:r>
              <a:rPr lang="en-CA" sz="2200" dirty="0">
                <a:latin typeface="Cambria" panose="02040503050406030204" pitchFamily="18" charset="0"/>
                <a:cs typeface="Calibri" panose="020F0502020204030204" pitchFamily="34" charset="0"/>
              </a:rPr>
              <a:t>What do you want your audience to do? </a:t>
            </a:r>
          </a:p>
          <a:p>
            <a:endParaRPr lang="en-CA" sz="2200" dirty="0"/>
          </a:p>
        </p:txBody>
      </p:sp>
      <p:sp>
        <p:nvSpPr>
          <p:cNvPr id="10" name="Oval 9"/>
          <p:cNvSpPr/>
          <p:nvPr/>
        </p:nvSpPr>
        <p:spPr>
          <a:xfrm>
            <a:off x="5897860" y="3746748"/>
            <a:ext cx="228600" cy="228600"/>
          </a:xfrm>
          <a:prstGeom prst="ellipse">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6164560" y="3992960"/>
            <a:ext cx="114300" cy="134788"/>
          </a:xfrm>
          <a:prstGeom prst="ellipse">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306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100000"/>
              </a:lnSpc>
            </a:pPr>
            <a:r>
              <a:rPr lang="en-CA" sz="2800" b="1" dirty="0" smtClean="0">
                <a:effectLst>
                  <a:outerShdw blurRad="38100" dist="38100" dir="2700000" algn="tl">
                    <a:srgbClr val="000000">
                      <a:alpha val="43137"/>
                    </a:srgbClr>
                  </a:outerShdw>
                </a:effectLst>
                <a:latin typeface="Cambria" panose="02040503050406030204" pitchFamily="18" charset="0"/>
              </a:rPr>
              <a:t>Start the sentence with the subject and verb</a:t>
            </a:r>
            <a:endParaRPr lang="en-CA" sz="28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5062681" y="2996952"/>
            <a:ext cx="3610744" cy="2952225"/>
          </a:xfrm>
          <a:noFill/>
          <a:ln>
            <a:solidFill>
              <a:schemeClr val="accent3"/>
            </a:solidFill>
          </a:ln>
        </p:spPr>
        <p:txBody>
          <a:bodyPr>
            <a:normAutofit/>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My </a:t>
            </a:r>
            <a:r>
              <a:rPr lang="en-CA" sz="2000" b="1" dirty="0" smtClean="0">
                <a:solidFill>
                  <a:schemeClr val="accent3">
                    <a:lumMod val="75000"/>
                  </a:schemeClr>
                </a:solidFill>
                <a:latin typeface="Cambria" panose="02040503050406030204" pitchFamily="18" charset="0"/>
                <a:cs typeface="Calibri" panose="020F0502020204030204" pitchFamily="34" charset="0"/>
              </a:rPr>
              <a:t>research</a:t>
            </a:r>
            <a:r>
              <a:rPr lang="en-CA" sz="2000" dirty="0" smtClean="0">
                <a:solidFill>
                  <a:schemeClr val="tx1"/>
                </a:solidFill>
                <a:latin typeface="Cambria" panose="02040503050406030204" pitchFamily="18" charset="0"/>
                <a:cs typeface="Calibri" panose="020F0502020204030204" pitchFamily="34" charset="0"/>
              </a:rPr>
              <a:t> will </a:t>
            </a:r>
            <a:r>
              <a:rPr lang="en-CA" sz="2000" b="1" dirty="0" smtClean="0">
                <a:solidFill>
                  <a:schemeClr val="accent3">
                    <a:lumMod val="75000"/>
                  </a:schemeClr>
                </a:solidFill>
                <a:latin typeface="Cambria" panose="02040503050406030204" pitchFamily="18" charset="0"/>
                <a:cs typeface="Calibri" panose="020F0502020204030204" pitchFamily="34" charset="0"/>
              </a:rPr>
              <a:t>focus</a:t>
            </a:r>
            <a:r>
              <a:rPr lang="en-CA" sz="2000" dirty="0" smtClean="0">
                <a:solidFill>
                  <a:schemeClr val="accent3">
                    <a:lumMod val="75000"/>
                  </a:schemeClr>
                </a:solidFill>
                <a:latin typeface="Cambria" panose="02040503050406030204" pitchFamily="18" charset="0"/>
                <a:cs typeface="Calibri" panose="020F0502020204030204" pitchFamily="34" charset="0"/>
              </a:rPr>
              <a:t> </a:t>
            </a:r>
            <a:r>
              <a:rPr lang="en-CA" sz="2000" dirty="0" smtClean="0">
                <a:solidFill>
                  <a:schemeClr val="tx1"/>
                </a:solidFill>
                <a:latin typeface="Cambria" panose="02040503050406030204" pitchFamily="18" charset="0"/>
                <a:cs typeface="Calibri" panose="020F0502020204030204" pitchFamily="34" charset="0"/>
              </a:rPr>
              <a:t>on leadership models that demonstrate the importance of skillful leadership within an organizational context, and especially so during a reorganization. </a:t>
            </a:r>
          </a:p>
        </p:txBody>
      </p:sp>
      <p:sp>
        <p:nvSpPr>
          <p:cNvPr id="4" name="Content Placeholder 3"/>
          <p:cNvSpPr>
            <a:spLocks noGrp="1"/>
          </p:cNvSpPr>
          <p:nvPr>
            <p:ph sz="half" idx="2"/>
          </p:nvPr>
        </p:nvSpPr>
        <p:spPr>
          <a:xfrm>
            <a:off x="499643" y="2996952"/>
            <a:ext cx="3600400" cy="2952225"/>
          </a:xfrm>
          <a:noFill/>
          <a:ln>
            <a:solidFill>
              <a:schemeClr val="accent3"/>
            </a:solidFill>
          </a:ln>
        </p:spPr>
        <p:txBody>
          <a:bodyPr>
            <a:normAutofit/>
          </a:bodyPr>
          <a:lstStyle/>
          <a:p>
            <a:pPr marL="0" indent="0">
              <a:buNone/>
            </a:pPr>
            <a:r>
              <a:rPr lang="en-CA" sz="2000" dirty="0" smtClean="0">
                <a:latin typeface="Cambria" panose="02040503050406030204" pitchFamily="18" charset="0"/>
              </a:rPr>
              <a:t>Considering the importance of skillful leadership within an organizational context, and especially so during a reorganization, leadership models provide essential information and will therefore be the focus</a:t>
            </a:r>
            <a:r>
              <a:rPr lang="en-CA" sz="2000" dirty="0" smtClean="0">
                <a:solidFill>
                  <a:schemeClr val="accent3">
                    <a:lumMod val="75000"/>
                  </a:schemeClr>
                </a:solidFill>
                <a:latin typeface="Cambria" panose="02040503050406030204" pitchFamily="18" charset="0"/>
              </a:rPr>
              <a:t> </a:t>
            </a:r>
            <a:r>
              <a:rPr lang="en-CA" sz="2000" dirty="0" smtClean="0">
                <a:latin typeface="Cambria" panose="02040503050406030204" pitchFamily="18" charset="0"/>
              </a:rPr>
              <a:t>of my research.</a:t>
            </a:r>
            <a:endParaRPr lang="en-CA" sz="2000" dirty="0">
              <a:latin typeface="Cambria" panose="02040503050406030204" pitchFamily="18" charset="0"/>
            </a:endParaRPr>
          </a:p>
        </p:txBody>
      </p:sp>
      <p:sp>
        <p:nvSpPr>
          <p:cNvPr id="6" name="TextBox 5"/>
          <p:cNvSpPr txBox="1"/>
          <p:nvPr/>
        </p:nvSpPr>
        <p:spPr>
          <a:xfrm>
            <a:off x="4355976" y="4365104"/>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sp>
        <p:nvSpPr>
          <p:cNvPr id="7" name="TextBox 6"/>
          <p:cNvSpPr txBox="1"/>
          <p:nvPr/>
        </p:nvSpPr>
        <p:spPr>
          <a:xfrm>
            <a:off x="479360" y="1159584"/>
            <a:ext cx="8125087" cy="1477328"/>
          </a:xfrm>
          <a:prstGeom prst="rect">
            <a:avLst/>
          </a:prstGeom>
          <a:solidFill>
            <a:schemeClr val="accent3">
              <a:lumMod val="20000"/>
              <a:lumOff val="80000"/>
              <a:alpha val="50000"/>
            </a:schemeClr>
          </a:solidFill>
          <a:ln>
            <a:solidFill>
              <a:schemeClr val="accent3"/>
            </a:solidFill>
          </a:ln>
        </p:spPr>
        <p:txBody>
          <a:bodyPr wrap="square" rtlCol="0">
            <a:spAutoFit/>
          </a:bodyPr>
          <a:lstStyle/>
          <a:p>
            <a:r>
              <a:rPr lang="en-CA" dirty="0" smtClean="0">
                <a:latin typeface="Cambria" panose="02040503050406030204" pitchFamily="18" charset="0"/>
              </a:rPr>
              <a:t>When the subject and verb aren’t provided until the end of the sentence (see the first example), it’s challenging for the reader to understand the importance of all the preceding information. In the second example</a:t>
            </a:r>
            <a:r>
              <a:rPr lang="en-CA" dirty="0">
                <a:latin typeface="Cambria" panose="02040503050406030204" pitchFamily="18" charset="0"/>
              </a:rPr>
              <a:t>, </a:t>
            </a:r>
            <a:r>
              <a:rPr lang="en-CA" dirty="0" smtClean="0">
                <a:latin typeface="Cambria" panose="02040503050406030204" pitchFamily="18" charset="0"/>
              </a:rPr>
              <a:t>the </a:t>
            </a:r>
            <a:r>
              <a:rPr lang="en-CA" dirty="0">
                <a:latin typeface="Cambria" panose="02040503050406030204" pitchFamily="18" charset="0"/>
              </a:rPr>
              <a:t>reader can immediately identify the subject (research) and verb (focus), </a:t>
            </a:r>
            <a:r>
              <a:rPr lang="en-CA" dirty="0" smtClean="0">
                <a:latin typeface="Cambria" panose="02040503050406030204" pitchFamily="18" charset="0"/>
              </a:rPr>
              <a:t>which helps the reader to understand </a:t>
            </a:r>
            <a:r>
              <a:rPr lang="en-CA" dirty="0">
                <a:latin typeface="Cambria" panose="02040503050406030204" pitchFamily="18" charset="0"/>
              </a:rPr>
              <a:t>the direction of the sentence. The sentence is also more concise</a:t>
            </a:r>
            <a:r>
              <a:rPr lang="en-CA" dirty="0" smtClean="0">
                <a:latin typeface="Cambria" panose="02040503050406030204" pitchFamily="18" charset="0"/>
              </a:rPr>
              <a:t>.</a:t>
            </a:r>
            <a:endParaRPr lang="en-CA" dirty="0">
              <a:latin typeface="Cambria" panose="02040503050406030204" pitchFamily="18"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4973" y="6326764"/>
            <a:ext cx="371146" cy="342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7819" y="6326764"/>
            <a:ext cx="354461" cy="342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5495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Keep sentences short and focused</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482344" y="3212976"/>
            <a:ext cx="3636404" cy="2797771"/>
          </a:xfrm>
          <a:noFill/>
          <a:ln>
            <a:solidFill>
              <a:schemeClr val="accent3"/>
            </a:solidFill>
          </a:ln>
        </p:spPr>
        <p:txBody>
          <a:bodyPr>
            <a:normAutofit fontScale="77500" lnSpcReduction="20000"/>
          </a:bodyPr>
          <a:lstStyle/>
          <a:p>
            <a:pPr marL="0" indent="0">
              <a:lnSpc>
                <a:spcPct val="120000"/>
              </a:lnSpc>
              <a:buNone/>
            </a:pPr>
            <a:r>
              <a:rPr lang="en-CA" sz="2300" dirty="0" smtClean="0">
                <a:solidFill>
                  <a:schemeClr val="tx1"/>
                </a:solidFill>
                <a:latin typeface="Cambria" panose="02040503050406030204" pitchFamily="18" charset="0"/>
                <a:cs typeface="Calibri" panose="020F0502020204030204" pitchFamily="34" charset="0"/>
              </a:rPr>
              <a:t>“However, one thing we did not initially consider, but that negatively skewed our forum participation data, is the fact that students were subscribed to the library forum in what Moodle calls “forced subscription” mode, meaning they automatically received emails of all posts to that forum.” (45 words)</a:t>
            </a:r>
            <a:r>
              <a:rPr lang="en-CA" sz="2600" dirty="0" smtClean="0">
                <a:solidFill>
                  <a:schemeClr val="tx1"/>
                </a:solidFill>
                <a:latin typeface="Cambria" panose="02040503050406030204" pitchFamily="18" charset="0"/>
                <a:cs typeface="Calibri" panose="020F0502020204030204" pitchFamily="34" charset="0"/>
              </a:rPr>
              <a:t/>
            </a:r>
            <a:br>
              <a:rPr lang="en-CA" sz="2600" dirty="0" smtClean="0">
                <a:solidFill>
                  <a:schemeClr val="tx1"/>
                </a:solidFill>
                <a:latin typeface="Cambria" panose="02040503050406030204" pitchFamily="18" charset="0"/>
                <a:cs typeface="Calibri" panose="020F0502020204030204" pitchFamily="34" charset="0"/>
              </a:rPr>
            </a:br>
            <a:endParaRPr lang="en-CA" sz="2600" dirty="0">
              <a:solidFill>
                <a:schemeClr val="tx1"/>
              </a:solidFill>
              <a:latin typeface="Cambria" panose="02040503050406030204" pitchFamily="18" charset="0"/>
              <a:cs typeface="Calibri" panose="020F0502020204030204" pitchFamily="34" charset="0"/>
            </a:endParaRPr>
          </a:p>
          <a:p>
            <a:pPr marL="457200" indent="-457200">
              <a:buFont typeface="+mj-lt"/>
              <a:buAutoNum type="alphaUcPeriod"/>
            </a:pPr>
            <a:endParaRPr lang="en-CA" sz="2000" dirty="0">
              <a:solidFill>
                <a:schemeClr val="tx1"/>
              </a:solidFill>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5116084" y="3212976"/>
            <a:ext cx="3560372" cy="2808312"/>
          </a:xfrm>
          <a:noFill/>
          <a:ln>
            <a:solidFill>
              <a:schemeClr val="accent3"/>
            </a:solidFill>
          </a:ln>
        </p:spPr>
        <p:txBody>
          <a:bodyPr/>
          <a:lstStyle/>
          <a:p>
            <a:pPr marL="0" lvl="1" indent="0">
              <a:buNone/>
            </a:pPr>
            <a:r>
              <a:rPr lang="en-CA" sz="1800" dirty="0" smtClean="0">
                <a:solidFill>
                  <a:schemeClr val="tx1"/>
                </a:solidFill>
                <a:latin typeface="Cambria" panose="02040503050406030204" pitchFamily="18" charset="0"/>
                <a:cs typeface="Calibri" panose="020F0502020204030204" pitchFamily="34" charset="0"/>
              </a:rPr>
              <a:t>Students were force-subscribed to the library forum and automatically received emails of all posts, which negatively skewed our forum participation data. (22 words)</a:t>
            </a:r>
          </a:p>
          <a:p>
            <a:pPr lvl="1"/>
            <a:endParaRPr lang="en-CA" sz="2000" dirty="0" smtClean="0">
              <a:solidFill>
                <a:schemeClr val="tx1"/>
              </a:solidFill>
              <a:latin typeface="Cambria" panose="02040503050406030204" pitchFamily="18" charset="0"/>
              <a:cs typeface="Calibri" panose="020F0502020204030204" pitchFamily="34" charset="0"/>
            </a:endParaRPr>
          </a:p>
          <a:p>
            <a:pPr lvl="1"/>
            <a:endParaRPr lang="en-CA" sz="2000" dirty="0">
              <a:latin typeface="Cambria" panose="02040503050406030204" pitchFamily="18" charset="0"/>
              <a:cs typeface="Calibri" panose="020F0502020204030204" pitchFamily="34" charset="0"/>
            </a:endParaRPr>
          </a:p>
          <a:p>
            <a:pPr lvl="1"/>
            <a:endParaRPr lang="en-CA" sz="2000" dirty="0" smtClean="0">
              <a:solidFill>
                <a:schemeClr val="tx1"/>
              </a:solidFill>
              <a:latin typeface="Cambria" panose="02040503050406030204" pitchFamily="18" charset="0"/>
              <a:cs typeface="Calibri" panose="020F0502020204030204" pitchFamily="34" charset="0"/>
            </a:endParaRPr>
          </a:p>
          <a:p>
            <a:pPr marL="457200" lvl="1" indent="0">
              <a:buNone/>
            </a:pPr>
            <a:endParaRPr lang="en-CA" sz="2000" dirty="0">
              <a:latin typeface="Cambria" panose="02040503050406030204" pitchFamily="18" charset="0"/>
              <a:cs typeface="Calibri" panose="020F0502020204030204" pitchFamily="34" charset="0"/>
            </a:endParaRPr>
          </a:p>
        </p:txBody>
      </p:sp>
      <p:sp>
        <p:nvSpPr>
          <p:cNvPr id="8" name="Content Placeholder 3"/>
          <p:cNvSpPr txBox="1">
            <a:spLocks/>
          </p:cNvSpPr>
          <p:nvPr/>
        </p:nvSpPr>
        <p:spPr>
          <a:xfrm>
            <a:off x="467544" y="1412776"/>
            <a:ext cx="8208912" cy="1583382"/>
          </a:xfrm>
          <a:prstGeom prst="rect">
            <a:avLst/>
          </a:prstGeom>
          <a:solidFill>
            <a:schemeClr val="accent3">
              <a:lumMod val="20000"/>
              <a:lumOff val="80000"/>
              <a:alpha val="50000"/>
            </a:schemeClr>
          </a:solidFill>
          <a:ln>
            <a:solidFill>
              <a:schemeClr val="accent3"/>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sz="2200" b="1" dirty="0" smtClean="0">
                <a:latin typeface="Cambria" panose="02040503050406030204" pitchFamily="18" charset="0"/>
                <a:cs typeface="Calibri" panose="020F0502020204030204" pitchFamily="34" charset="0"/>
              </a:rPr>
              <a:t>General guide for maximum sentence length: 25 words</a:t>
            </a:r>
          </a:p>
          <a:p>
            <a:pPr marL="571500" lvl="1" indent="-342900">
              <a:buFont typeface="Arial" panose="020B0604020202020204" pitchFamily="34" charset="0"/>
              <a:buChar char="•"/>
            </a:pPr>
            <a:r>
              <a:rPr lang="en-CA" sz="2000" dirty="0" smtClean="0">
                <a:latin typeface="Cambria" panose="02040503050406030204" pitchFamily="18" charset="0"/>
                <a:cs typeface="Calibri" panose="020F0502020204030204" pitchFamily="34" charset="0"/>
              </a:rPr>
              <a:t>Remember your reader may not be as familiar with the topic as you are</a:t>
            </a:r>
          </a:p>
          <a:p>
            <a:pPr marL="571500" lvl="1" indent="-342900">
              <a:buFont typeface="Arial" panose="020B0604020202020204" pitchFamily="34" charset="0"/>
              <a:buChar char="•"/>
            </a:pPr>
            <a:r>
              <a:rPr lang="en-CA" sz="2000" dirty="0" smtClean="0">
                <a:latin typeface="Cambria" panose="02040503050406030204" pitchFamily="18" charset="0"/>
                <a:cs typeface="Calibri" panose="020F0502020204030204" pitchFamily="34" charset="0"/>
              </a:rPr>
              <a:t>Focus on the sentence’s main point so it’s easy for your reader to know what is important</a:t>
            </a:r>
          </a:p>
          <a:p>
            <a:pPr lvl="1"/>
            <a:endParaRPr lang="en-CA" sz="2000" dirty="0" smtClean="0">
              <a:latin typeface="Cambria" panose="02040503050406030204" pitchFamily="18" charset="0"/>
              <a:cs typeface="Calibri" panose="020F0502020204030204" pitchFamily="34" charset="0"/>
            </a:endParaRPr>
          </a:p>
          <a:p>
            <a:endParaRPr lang="en-CA" dirty="0"/>
          </a:p>
        </p:txBody>
      </p:sp>
      <p:sp>
        <p:nvSpPr>
          <p:cNvPr id="9" name="TextBox 8"/>
          <p:cNvSpPr txBox="1"/>
          <p:nvPr/>
        </p:nvSpPr>
        <p:spPr>
          <a:xfrm>
            <a:off x="4319972" y="4365104"/>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1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7819" y="6326764"/>
            <a:ext cx="354461" cy="342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14973" y="6326764"/>
            <a:ext cx="371146" cy="342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296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20080"/>
          </a:xfrm>
          <a:ln>
            <a:solidFill>
              <a:srgbClr val="7030A0"/>
            </a:solidFill>
          </a:ln>
        </p:spPr>
        <p:style>
          <a:lnRef idx="1">
            <a:schemeClr val="accent4"/>
          </a:lnRef>
          <a:fillRef idx="2">
            <a:schemeClr val="accent4"/>
          </a:fillRef>
          <a:effectRef idx="1">
            <a:schemeClr val="accent4"/>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Use </a:t>
            </a:r>
            <a:r>
              <a:rPr lang="en-CA" sz="3200" b="1" dirty="0">
                <a:effectLst>
                  <a:outerShdw blurRad="38100" dist="38100" dir="2700000" algn="tl">
                    <a:srgbClr val="000000">
                      <a:alpha val="43137"/>
                    </a:srgbClr>
                  </a:outerShdw>
                </a:effectLst>
                <a:latin typeface="Cambria" panose="02040503050406030204" pitchFamily="18" charset="0"/>
              </a:rPr>
              <a:t>s</a:t>
            </a:r>
            <a:r>
              <a:rPr lang="en-CA" sz="3200" b="1" dirty="0" smtClean="0">
                <a:effectLst>
                  <a:outerShdw blurRad="38100" dist="38100" dir="2700000" algn="tl">
                    <a:srgbClr val="000000">
                      <a:alpha val="43137"/>
                    </a:srgbClr>
                  </a:outerShdw>
                </a:effectLst>
                <a:latin typeface="Cambria" panose="02040503050406030204" pitchFamily="18" charset="0"/>
              </a:rPr>
              <a:t>imple language</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5" name="Content Placeholder 4"/>
          <p:cNvSpPr>
            <a:spLocks noGrp="1"/>
          </p:cNvSpPr>
          <p:nvPr>
            <p:ph sz="half" idx="2"/>
          </p:nvPr>
        </p:nvSpPr>
        <p:spPr>
          <a:xfrm>
            <a:off x="497968" y="2059158"/>
            <a:ext cx="3641984" cy="2737994"/>
          </a:xfrm>
          <a:noFill/>
          <a:ln>
            <a:solidFill>
              <a:srgbClr val="7030A0"/>
            </a:solidFill>
          </a:ln>
        </p:spPr>
        <p:txBody>
          <a:bodyPr>
            <a:normAutofit/>
          </a:bodyPr>
          <a:lstStyle/>
          <a:p>
            <a:pPr marL="0" indent="0">
              <a:spcBef>
                <a:spcPts val="480"/>
              </a:spcBef>
              <a:buNone/>
            </a:pPr>
            <a:r>
              <a:rPr lang="en-CA" sz="2000" dirty="0" smtClean="0">
                <a:solidFill>
                  <a:schemeClr val="tx1"/>
                </a:solidFill>
                <a:latin typeface="Cambria" panose="02040503050406030204" pitchFamily="18" charset="0"/>
                <a:cs typeface="Calibri" panose="020F0502020204030204" pitchFamily="34" charset="0"/>
              </a:rPr>
              <a:t>“When the process of freeing a stuck vehicle that has been stuck results in ruts or holes, the operator will fill the rut or hole created by such activity before removing the vehicle from the immediate area.”</a:t>
            </a:r>
            <a:endParaRPr lang="en-CA" sz="2000" dirty="0">
              <a:latin typeface="Cambria" panose="02040503050406030204" pitchFamily="18" charset="0"/>
            </a:endParaRPr>
          </a:p>
        </p:txBody>
      </p:sp>
      <p:sp>
        <p:nvSpPr>
          <p:cNvPr id="11" name="TextBox 10"/>
          <p:cNvSpPr txBox="1"/>
          <p:nvPr/>
        </p:nvSpPr>
        <p:spPr>
          <a:xfrm>
            <a:off x="4319972" y="2996952"/>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sp>
        <p:nvSpPr>
          <p:cNvPr id="12" name="Content Placeholder 4"/>
          <p:cNvSpPr>
            <a:spLocks noGrp="1"/>
          </p:cNvSpPr>
          <p:nvPr>
            <p:ph sz="half" idx="2"/>
          </p:nvPr>
        </p:nvSpPr>
        <p:spPr>
          <a:xfrm>
            <a:off x="5076056" y="2059158"/>
            <a:ext cx="3600400" cy="2737994"/>
          </a:xfrm>
          <a:noFill/>
          <a:ln w="12700">
            <a:solidFill>
              <a:srgbClr val="7030A0"/>
            </a:solidFill>
          </a:ln>
        </p:spPr>
        <p:txBody>
          <a:bodyPr>
            <a:normAutofit/>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“If you make a hole while freeing a stuck vehicle, you must fill the hole before you drive away.”</a:t>
            </a:r>
            <a:endParaRPr lang="en-CA" sz="2000" b="1" dirty="0" smtClean="0">
              <a:solidFill>
                <a:schemeClr val="tx1"/>
              </a:solidFill>
              <a:latin typeface="Cambria" panose="02040503050406030204" pitchFamily="18" charset="0"/>
              <a:cs typeface="Calibri" panose="020F0502020204030204" pitchFamily="34" charset="0"/>
            </a:endParaRPr>
          </a:p>
        </p:txBody>
      </p:sp>
      <p:sp>
        <p:nvSpPr>
          <p:cNvPr id="14" name="TextBox 13"/>
          <p:cNvSpPr txBox="1"/>
          <p:nvPr/>
        </p:nvSpPr>
        <p:spPr>
          <a:xfrm>
            <a:off x="464231" y="1135289"/>
            <a:ext cx="8208912" cy="707886"/>
          </a:xfrm>
          <a:prstGeom prst="rect">
            <a:avLst/>
          </a:prstGeom>
          <a:solidFill>
            <a:schemeClr val="accent4">
              <a:lumMod val="60000"/>
              <a:lumOff val="40000"/>
              <a:alpha val="50000"/>
            </a:schemeClr>
          </a:solidFill>
          <a:ln>
            <a:solidFill>
              <a:schemeClr val="accent4">
                <a:lumMod val="75000"/>
              </a:schemeClr>
            </a:solidFill>
          </a:ln>
        </p:spPr>
        <p:txBody>
          <a:bodyPr wrap="square" rtlCol="0">
            <a:spAutoFit/>
          </a:bodyPr>
          <a:lstStyle/>
          <a:p>
            <a:r>
              <a:rPr lang="en-CA" sz="2000" b="1" dirty="0" smtClean="0">
                <a:latin typeface="Cambria" panose="02040503050406030204" pitchFamily="18" charset="0"/>
              </a:rPr>
              <a:t>Think about the language your reader would use and make your text easy to understand:</a:t>
            </a:r>
            <a:endParaRPr lang="en-CA" sz="2000" b="1" dirty="0">
              <a:latin typeface="Cambria" panose="02040503050406030204" pitchFamily="18" charset="0"/>
            </a:endParaRPr>
          </a:p>
        </p:txBody>
      </p:sp>
      <p:pic>
        <p:nvPicPr>
          <p:cNvPr id="1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084033"/>
            <a:ext cx="670515"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9476" y="5084033"/>
            <a:ext cx="667512" cy="616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932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Delete non-essential descriptors</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486205" y="2420889"/>
            <a:ext cx="3661320" cy="1944215"/>
          </a:xfrm>
          <a:noFill/>
          <a:ln>
            <a:solidFill>
              <a:schemeClr val="accent4">
                <a:lumMod val="75000"/>
              </a:schemeClr>
            </a:solidFill>
          </a:ln>
        </p:spPr>
        <p:txBody>
          <a:bodyPr>
            <a:normAutofit/>
          </a:bodyPr>
          <a:lstStyle/>
          <a:p>
            <a:pPr marL="0" indent="0">
              <a:spcBef>
                <a:spcPts val="480"/>
              </a:spcBef>
              <a:buNone/>
            </a:pPr>
            <a:r>
              <a:rPr lang="en-CA" sz="2000" dirty="0" smtClean="0">
                <a:latin typeface="Cambria" panose="02040503050406030204" pitchFamily="18" charset="0"/>
                <a:cs typeface="Calibri" panose="020F0502020204030204" pitchFamily="34" charset="0"/>
              </a:rPr>
              <a:t>I’m </a:t>
            </a:r>
            <a:r>
              <a:rPr lang="en-CA" sz="2000" b="1" dirty="0" smtClean="0">
                <a:solidFill>
                  <a:srgbClr val="7030A0"/>
                </a:solidFill>
                <a:latin typeface="Cambria" panose="02040503050406030204" pitchFamily="18" charset="0"/>
                <a:cs typeface="Calibri" panose="020F0502020204030204" pitchFamily="34" charset="0"/>
              </a:rPr>
              <a:t>eagerly</a:t>
            </a:r>
            <a:r>
              <a:rPr lang="en-CA" sz="2000" dirty="0" smtClean="0">
                <a:latin typeface="Cambria" panose="02040503050406030204" pitchFamily="18" charset="0"/>
                <a:cs typeface="Calibri" panose="020F0502020204030204" pitchFamily="34" charset="0"/>
              </a:rPr>
              <a:t> looking forward to your </a:t>
            </a:r>
            <a:r>
              <a:rPr lang="en-CA" sz="2000" b="1" dirty="0" smtClean="0">
                <a:solidFill>
                  <a:schemeClr val="accent4"/>
                </a:solidFill>
                <a:latin typeface="Cambria" panose="02040503050406030204" pitchFamily="18" charset="0"/>
                <a:cs typeface="Calibri" panose="020F0502020204030204" pitchFamily="34" charset="0"/>
              </a:rPr>
              <a:t>thoughtful</a:t>
            </a:r>
            <a:r>
              <a:rPr lang="en-CA" sz="2000" dirty="0" smtClean="0">
                <a:latin typeface="Cambria" panose="02040503050406030204" pitchFamily="18" charset="0"/>
                <a:cs typeface="Calibri" panose="020F0502020204030204" pitchFamily="34" charset="0"/>
              </a:rPr>
              <a:t> reply and </a:t>
            </a:r>
            <a:r>
              <a:rPr lang="en-CA" sz="2000" b="1" dirty="0" smtClean="0">
                <a:solidFill>
                  <a:srgbClr val="7030A0"/>
                </a:solidFill>
                <a:latin typeface="Cambria" panose="02040503050406030204" pitchFamily="18" charset="0"/>
                <a:cs typeface="Calibri" panose="020F0502020204030204" pitchFamily="34" charset="0"/>
              </a:rPr>
              <a:t>happily</a:t>
            </a:r>
            <a:r>
              <a:rPr lang="en-CA" sz="2000" dirty="0" smtClean="0">
                <a:solidFill>
                  <a:srgbClr val="0070C0"/>
                </a:solidFill>
                <a:latin typeface="Cambria" panose="02040503050406030204" pitchFamily="18" charset="0"/>
                <a:cs typeface="Calibri" panose="020F0502020204030204" pitchFamily="34" charset="0"/>
              </a:rPr>
              <a:t> </a:t>
            </a:r>
            <a:r>
              <a:rPr lang="en-CA" sz="2000" dirty="0" smtClean="0">
                <a:latin typeface="Cambria" panose="02040503050406030204" pitchFamily="18" charset="0"/>
                <a:cs typeface="Calibri" panose="020F0502020204030204" pitchFamily="34" charset="0"/>
              </a:rPr>
              <a:t>anticipate our next </a:t>
            </a:r>
            <a:r>
              <a:rPr lang="en-CA" sz="2000" b="1" dirty="0" smtClean="0">
                <a:solidFill>
                  <a:schemeClr val="accent4"/>
                </a:solidFill>
                <a:latin typeface="Cambria" panose="02040503050406030204" pitchFamily="18" charset="0"/>
                <a:cs typeface="Calibri" panose="020F0502020204030204" pitchFamily="34" charset="0"/>
              </a:rPr>
              <a:t>illuminating</a:t>
            </a:r>
            <a:r>
              <a:rPr lang="en-CA" sz="2000" dirty="0" smtClean="0">
                <a:latin typeface="Cambria" panose="02040503050406030204" pitchFamily="18" charset="0"/>
                <a:cs typeface="Calibri" panose="020F0502020204030204" pitchFamily="34" charset="0"/>
              </a:rPr>
              <a:t> conversation.</a:t>
            </a:r>
            <a:endParaRPr lang="en-CA" sz="2000" dirty="0" smtClean="0"/>
          </a:p>
          <a:p>
            <a:pPr marL="457200" indent="-457200">
              <a:lnSpc>
                <a:spcPct val="80000"/>
              </a:lnSpc>
              <a:spcBef>
                <a:spcPts val="480"/>
              </a:spcBef>
              <a:buAutoNum type="alphaUcPeriod"/>
            </a:pPr>
            <a:endParaRPr lang="en-CA" sz="2000" dirty="0" smtClean="0">
              <a:solidFill>
                <a:schemeClr val="tx1"/>
              </a:solidFill>
              <a:latin typeface="Cambria" panose="02040503050406030204" pitchFamily="18" charset="0"/>
              <a:cs typeface="Calibri" panose="020F0502020204030204" pitchFamily="34" charset="0"/>
            </a:endParaRPr>
          </a:p>
        </p:txBody>
      </p:sp>
      <p:sp>
        <p:nvSpPr>
          <p:cNvPr id="5" name="Content Placeholder 4"/>
          <p:cNvSpPr>
            <a:spLocks noGrp="1"/>
          </p:cNvSpPr>
          <p:nvPr>
            <p:ph sz="half" idx="2"/>
          </p:nvPr>
        </p:nvSpPr>
        <p:spPr>
          <a:xfrm>
            <a:off x="5076055" y="2420888"/>
            <a:ext cx="3583565" cy="1944216"/>
          </a:xfrm>
          <a:noFill/>
          <a:ln>
            <a:solidFill>
              <a:schemeClr val="accent4">
                <a:lumMod val="75000"/>
              </a:schemeClr>
            </a:solidFill>
          </a:ln>
        </p:spPr>
        <p:txBody>
          <a:bodyPr>
            <a:normAutofit/>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I’m looking forward to your reply and our next conversation. </a:t>
            </a:r>
          </a:p>
          <a:p>
            <a:pPr marL="0" indent="0">
              <a:buNone/>
            </a:pPr>
            <a:endParaRPr lang="en-CA" dirty="0"/>
          </a:p>
        </p:txBody>
      </p:sp>
      <p:sp>
        <p:nvSpPr>
          <p:cNvPr id="8" name="TextBox 7"/>
          <p:cNvSpPr txBox="1"/>
          <p:nvPr/>
        </p:nvSpPr>
        <p:spPr>
          <a:xfrm>
            <a:off x="475117" y="1196752"/>
            <a:ext cx="8208912" cy="92333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r>
              <a:rPr lang="en-CA" b="1" dirty="0">
                <a:latin typeface="Cambria" panose="02040503050406030204" pitchFamily="18" charset="0"/>
                <a:cs typeface="Calibri" panose="020F0502020204030204" pitchFamily="34" charset="0"/>
              </a:rPr>
              <a:t>Descriptors:</a:t>
            </a:r>
          </a:p>
          <a:p>
            <a:r>
              <a:rPr lang="en-CA" b="1" dirty="0" smtClean="0">
                <a:solidFill>
                  <a:srgbClr val="7030A0"/>
                </a:solidFill>
                <a:latin typeface="Cambria" panose="02040503050406030204" pitchFamily="18" charset="0"/>
                <a:cs typeface="Calibri" panose="020F0502020204030204" pitchFamily="34" charset="0"/>
              </a:rPr>
              <a:t>Adverb</a:t>
            </a:r>
            <a:r>
              <a:rPr lang="en-CA" dirty="0" smtClean="0">
                <a:latin typeface="Cambria" panose="02040503050406030204" pitchFamily="18" charset="0"/>
                <a:cs typeface="Calibri" panose="020F0502020204030204" pitchFamily="34" charset="0"/>
              </a:rPr>
              <a:t> </a:t>
            </a:r>
            <a:r>
              <a:rPr lang="en-CA" dirty="0">
                <a:latin typeface="Cambria" panose="02040503050406030204" pitchFamily="18" charset="0"/>
                <a:cs typeface="Calibri" panose="020F0502020204030204" pitchFamily="34" charset="0"/>
              </a:rPr>
              <a:t>= a word that describes a verb</a:t>
            </a:r>
          </a:p>
          <a:p>
            <a:r>
              <a:rPr lang="en-CA" b="1" dirty="0" smtClean="0">
                <a:solidFill>
                  <a:schemeClr val="accent4"/>
                </a:solidFill>
                <a:latin typeface="Cambria" panose="02040503050406030204" pitchFamily="18" charset="0"/>
                <a:cs typeface="Calibri" panose="020F0502020204030204" pitchFamily="34" charset="0"/>
              </a:rPr>
              <a:t>Adjective</a:t>
            </a:r>
            <a:r>
              <a:rPr lang="en-CA" dirty="0" smtClean="0">
                <a:latin typeface="Cambria" panose="02040503050406030204" pitchFamily="18" charset="0"/>
                <a:cs typeface="Calibri" panose="020F0502020204030204" pitchFamily="34" charset="0"/>
              </a:rPr>
              <a:t> </a:t>
            </a:r>
            <a:r>
              <a:rPr lang="en-CA" dirty="0">
                <a:latin typeface="Cambria" panose="02040503050406030204" pitchFamily="18" charset="0"/>
                <a:cs typeface="Calibri" panose="020F0502020204030204" pitchFamily="34" charset="0"/>
              </a:rPr>
              <a:t>= a word that describes a noun </a:t>
            </a:r>
          </a:p>
        </p:txBody>
      </p:sp>
      <p:sp>
        <p:nvSpPr>
          <p:cNvPr id="9" name="TextBox 8"/>
          <p:cNvSpPr txBox="1"/>
          <p:nvPr/>
        </p:nvSpPr>
        <p:spPr>
          <a:xfrm>
            <a:off x="4345935" y="3068960"/>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1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7102" y="4631364"/>
            <a:ext cx="670515"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9386" y="4624673"/>
            <a:ext cx="667512" cy="616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9037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20080"/>
          </a:xfrm>
          <a:ln/>
        </p:spPr>
        <p:style>
          <a:lnRef idx="1">
            <a:schemeClr val="accent4"/>
          </a:lnRef>
          <a:fillRef idx="2">
            <a:schemeClr val="accent4"/>
          </a:fillRef>
          <a:effectRef idx="1">
            <a:schemeClr val="accent4"/>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Delete unnecessary qualifiers</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5076056" y="2780929"/>
            <a:ext cx="3609798" cy="2016223"/>
          </a:xfrm>
          <a:noFill/>
          <a:ln>
            <a:solidFill>
              <a:schemeClr val="accent4">
                <a:lumMod val="75000"/>
              </a:schemeClr>
            </a:solidFill>
          </a:ln>
        </p:spPr>
        <p:txBody>
          <a:bodyPr>
            <a:normAutofit/>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I should edit the sentence because many of the words are unnecessary.</a:t>
            </a:r>
            <a:endParaRPr lang="en-CA" sz="2000" dirty="0">
              <a:solidFill>
                <a:schemeClr val="tx1"/>
              </a:solidFill>
              <a:latin typeface="Cambria" panose="02040503050406030204" pitchFamily="18" charset="0"/>
              <a:cs typeface="Calibri" panose="020F0502020204030204" pitchFamily="34" charset="0"/>
            </a:endParaRPr>
          </a:p>
        </p:txBody>
      </p:sp>
      <p:sp>
        <p:nvSpPr>
          <p:cNvPr id="5" name="Content Placeholder 4"/>
          <p:cNvSpPr>
            <a:spLocks noGrp="1"/>
          </p:cNvSpPr>
          <p:nvPr>
            <p:ph sz="half" idx="2"/>
          </p:nvPr>
        </p:nvSpPr>
        <p:spPr>
          <a:xfrm>
            <a:off x="476942" y="2780928"/>
            <a:ext cx="3672408" cy="2016224"/>
          </a:xfrm>
          <a:noFill/>
          <a:ln>
            <a:solidFill>
              <a:schemeClr val="accent4">
                <a:lumMod val="75000"/>
              </a:schemeClr>
            </a:solidFill>
          </a:ln>
        </p:spPr>
        <p:txBody>
          <a:bodyPr>
            <a:normAutofit/>
          </a:bodyPr>
          <a:lstStyle/>
          <a:p>
            <a:pPr marL="0" indent="0">
              <a:buNone/>
            </a:pPr>
            <a:r>
              <a:rPr lang="en-CA" sz="2000" dirty="0" smtClean="0">
                <a:solidFill>
                  <a:schemeClr val="tx1"/>
                </a:solidFill>
                <a:latin typeface="Cambria" panose="02040503050406030204" pitchFamily="18" charset="0"/>
                <a:cs typeface="Calibri" panose="020F0502020204030204" pitchFamily="34" charset="0"/>
              </a:rPr>
              <a:t>Because a </a:t>
            </a:r>
            <a:r>
              <a:rPr lang="en-CA" sz="2000" b="1" dirty="0" smtClean="0">
                <a:solidFill>
                  <a:srgbClr val="7030A0"/>
                </a:solidFill>
                <a:latin typeface="Cambria" panose="02040503050406030204" pitchFamily="18" charset="0"/>
                <a:cs typeface="Calibri" panose="020F0502020204030204" pitchFamily="34" charset="0"/>
              </a:rPr>
              <a:t>great</a:t>
            </a:r>
            <a:r>
              <a:rPr lang="en-CA" sz="2000" b="1" dirty="0" smtClean="0">
                <a:solidFill>
                  <a:srgbClr val="00B0F0"/>
                </a:solidFill>
                <a:latin typeface="Cambria" panose="02040503050406030204" pitchFamily="18" charset="0"/>
                <a:cs typeface="Calibri" panose="020F0502020204030204" pitchFamily="34" charset="0"/>
              </a:rPr>
              <a:t> </a:t>
            </a:r>
            <a:r>
              <a:rPr lang="en-CA" sz="2000" dirty="0" smtClean="0">
                <a:latin typeface="Cambria" panose="02040503050406030204" pitchFamily="18" charset="0"/>
                <a:cs typeface="Calibri" panose="020F0502020204030204" pitchFamily="34" charset="0"/>
              </a:rPr>
              <a:t>many</a:t>
            </a:r>
            <a:r>
              <a:rPr lang="en-CA" sz="2000" dirty="0" smtClean="0">
                <a:solidFill>
                  <a:schemeClr val="tx1"/>
                </a:solidFill>
                <a:latin typeface="Cambria" panose="02040503050406030204" pitchFamily="18" charset="0"/>
                <a:cs typeface="Calibri" panose="020F0502020204030204" pitchFamily="34" charset="0"/>
              </a:rPr>
              <a:t> of the words in this sentence are </a:t>
            </a:r>
            <a:r>
              <a:rPr lang="en-CA" sz="2000" b="1" dirty="0" smtClean="0">
                <a:solidFill>
                  <a:srgbClr val="7030A0"/>
                </a:solidFill>
                <a:latin typeface="Cambria" panose="02040503050406030204" pitchFamily="18" charset="0"/>
                <a:cs typeface="Calibri" panose="020F0502020204030204" pitchFamily="34" charset="0"/>
              </a:rPr>
              <a:t>basically </a:t>
            </a:r>
            <a:r>
              <a:rPr lang="en-CA" sz="2000" dirty="0" smtClean="0">
                <a:latin typeface="Cambria" panose="02040503050406030204" pitchFamily="18" charset="0"/>
                <a:cs typeface="Calibri" panose="020F0502020204030204" pitchFamily="34" charset="0"/>
              </a:rPr>
              <a:t>unnecessary</a:t>
            </a:r>
            <a:r>
              <a:rPr lang="en-CA" sz="2000" dirty="0" smtClean="0">
                <a:solidFill>
                  <a:schemeClr val="tx1"/>
                </a:solidFill>
                <a:latin typeface="Cambria" panose="02040503050406030204" pitchFamily="18" charset="0"/>
                <a:cs typeface="Calibri" panose="020F0502020204030204" pitchFamily="34" charset="0"/>
              </a:rPr>
              <a:t>, it would </a:t>
            </a:r>
            <a:r>
              <a:rPr lang="en-CA" sz="2000" b="1" dirty="0" smtClean="0">
                <a:solidFill>
                  <a:srgbClr val="7030A0"/>
                </a:solidFill>
                <a:latin typeface="Cambria" panose="02040503050406030204" pitchFamily="18" charset="0"/>
                <a:cs typeface="Calibri" panose="020F0502020204030204" pitchFamily="34" charset="0"/>
              </a:rPr>
              <a:t>really</a:t>
            </a:r>
            <a:r>
              <a:rPr lang="en-CA" sz="2000" dirty="0" smtClean="0">
                <a:solidFill>
                  <a:schemeClr val="tx1"/>
                </a:solidFill>
                <a:latin typeface="Cambria" panose="02040503050406030204" pitchFamily="18" charset="0"/>
                <a:cs typeface="Calibri" panose="020F0502020204030204" pitchFamily="34" charset="0"/>
              </a:rPr>
              <a:t> be a </a:t>
            </a:r>
            <a:r>
              <a:rPr lang="en-CA" sz="2000" b="1" dirty="0" smtClean="0">
                <a:solidFill>
                  <a:srgbClr val="7030A0"/>
                </a:solidFill>
                <a:latin typeface="Cambria" panose="02040503050406030204" pitchFamily="18" charset="0"/>
                <a:cs typeface="Calibri" panose="020F0502020204030204" pitchFamily="34" charset="0"/>
              </a:rPr>
              <a:t>very</a:t>
            </a:r>
            <a:r>
              <a:rPr lang="en-CA" sz="2000" b="1" dirty="0" smtClean="0">
                <a:solidFill>
                  <a:srgbClr val="00B0F0"/>
                </a:solidFill>
                <a:latin typeface="Cambria" panose="02040503050406030204" pitchFamily="18" charset="0"/>
                <a:cs typeface="Calibri" panose="020F0502020204030204" pitchFamily="34" charset="0"/>
              </a:rPr>
              <a:t> </a:t>
            </a:r>
            <a:r>
              <a:rPr lang="en-CA" sz="2000" dirty="0" smtClean="0">
                <a:latin typeface="Cambria" panose="02040503050406030204" pitchFamily="18" charset="0"/>
                <a:cs typeface="Calibri" panose="020F0502020204030204" pitchFamily="34" charset="0"/>
              </a:rPr>
              <a:t>good</a:t>
            </a:r>
            <a:r>
              <a:rPr lang="en-CA" sz="2000" b="1" dirty="0" smtClean="0">
                <a:solidFill>
                  <a:srgbClr val="00B0F0"/>
                </a:solidFill>
                <a:latin typeface="Cambria" panose="02040503050406030204" pitchFamily="18" charset="0"/>
                <a:cs typeface="Calibri" panose="020F0502020204030204" pitchFamily="34" charset="0"/>
              </a:rPr>
              <a:t> </a:t>
            </a:r>
            <a:r>
              <a:rPr lang="en-CA" sz="2000" dirty="0" smtClean="0">
                <a:solidFill>
                  <a:schemeClr val="tx1"/>
                </a:solidFill>
                <a:latin typeface="Cambria" panose="02040503050406030204" pitchFamily="18" charset="0"/>
                <a:cs typeface="Calibri" panose="020F0502020204030204" pitchFamily="34" charset="0"/>
              </a:rPr>
              <a:t>idea to edit </a:t>
            </a:r>
            <a:r>
              <a:rPr lang="en-CA" sz="2000" b="1" dirty="0" smtClean="0">
                <a:solidFill>
                  <a:srgbClr val="7030A0"/>
                </a:solidFill>
                <a:latin typeface="Cambria" panose="02040503050406030204" pitchFamily="18" charset="0"/>
                <a:cs typeface="Calibri" panose="020F0502020204030204" pitchFamily="34" charset="0"/>
              </a:rPr>
              <a:t>somewhat</a:t>
            </a:r>
            <a:r>
              <a:rPr lang="en-CA" sz="2000" dirty="0" smtClean="0">
                <a:solidFill>
                  <a:schemeClr val="tx1"/>
                </a:solidFill>
                <a:latin typeface="Cambria" panose="02040503050406030204" pitchFamily="18" charset="0"/>
                <a:cs typeface="Calibri" panose="020F0502020204030204" pitchFamily="34" charset="0"/>
              </a:rPr>
              <a:t> for conciseness.</a:t>
            </a:r>
            <a:endParaRPr lang="en-CA" sz="2000" dirty="0">
              <a:latin typeface="Cambria" panose="02040503050406030204" pitchFamily="18" charset="0"/>
            </a:endParaRPr>
          </a:p>
        </p:txBody>
      </p:sp>
      <p:sp>
        <p:nvSpPr>
          <p:cNvPr id="6" name="TextBox 5"/>
          <p:cNvSpPr txBox="1"/>
          <p:nvPr/>
        </p:nvSpPr>
        <p:spPr>
          <a:xfrm>
            <a:off x="503548" y="1196751"/>
            <a:ext cx="8208912" cy="1323439"/>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r>
              <a:rPr lang="en-CA" sz="2000" b="1" dirty="0">
                <a:latin typeface="Cambria" panose="02040503050406030204" pitchFamily="18" charset="0"/>
                <a:cs typeface="Calibri" panose="020F0502020204030204" pitchFamily="34" charset="0"/>
              </a:rPr>
              <a:t>Qualifier: </a:t>
            </a:r>
            <a:r>
              <a:rPr lang="en-CA" sz="2000" b="1" dirty="0" smtClean="0">
                <a:latin typeface="Cambria" panose="02040503050406030204" pitchFamily="18" charset="0"/>
                <a:cs typeface="Calibri" panose="020F0502020204030204" pitchFamily="34" charset="0"/>
              </a:rPr>
              <a:t>“</a:t>
            </a:r>
            <a:r>
              <a:rPr lang="en-CA" sz="2000" b="1" dirty="0">
                <a:latin typeface="Cambria" panose="02040503050406030204" pitchFamily="18" charset="0"/>
                <a:cs typeface="Calibri" panose="020F0502020204030204" pitchFamily="34" charset="0"/>
              </a:rPr>
              <a:t>a word (such as an adjective or adverb) or phrase that describes another word or group of words</a:t>
            </a:r>
            <a:r>
              <a:rPr lang="en-CA" sz="2000" b="1" dirty="0" smtClean="0">
                <a:latin typeface="Cambria" panose="02040503050406030204" pitchFamily="18" charset="0"/>
                <a:cs typeface="Calibri" panose="020F0502020204030204" pitchFamily="34" charset="0"/>
              </a:rPr>
              <a:t>”.</a:t>
            </a:r>
          </a:p>
          <a:p>
            <a:r>
              <a:rPr lang="en-CA" sz="2000" dirty="0">
                <a:latin typeface="Cambria" panose="02040503050406030204" pitchFamily="18" charset="0"/>
                <a:cs typeface="Calibri" panose="020F0502020204030204" pitchFamily="34" charset="0"/>
              </a:rPr>
              <a:t>E.g., very, actually, really, quite, basically, probably, definitely, somewhat, kind of, extremely, practically</a:t>
            </a:r>
            <a:r>
              <a:rPr lang="en-CA" sz="2000" dirty="0" smtClean="0">
                <a:latin typeface="Cambria" panose="02040503050406030204" pitchFamily="18" charset="0"/>
                <a:cs typeface="Calibri" panose="020F0502020204030204" pitchFamily="34" charset="0"/>
              </a:rPr>
              <a:t>.</a:t>
            </a:r>
            <a:endParaRPr lang="en-CA" dirty="0">
              <a:latin typeface="Cambria" panose="02040503050406030204" pitchFamily="18" charset="0"/>
              <a:cs typeface="Calibri" panose="020F0502020204030204" pitchFamily="34" charset="0"/>
            </a:endParaRPr>
          </a:p>
        </p:txBody>
      </p:sp>
      <p:sp>
        <p:nvSpPr>
          <p:cNvPr id="7" name="TextBox 6"/>
          <p:cNvSpPr txBox="1"/>
          <p:nvPr/>
        </p:nvSpPr>
        <p:spPr>
          <a:xfrm>
            <a:off x="4355976" y="3453959"/>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512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3" y="5083053"/>
            <a:ext cx="670515"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9476" y="5083053"/>
            <a:ext cx="667512" cy="616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600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48072"/>
          </a:xfrm>
        </p:spPr>
        <p:style>
          <a:lnRef idx="1">
            <a:schemeClr val="accent4"/>
          </a:lnRef>
          <a:fillRef idx="2">
            <a:schemeClr val="accent4"/>
          </a:fillRef>
          <a:effectRef idx="1">
            <a:schemeClr val="accent4"/>
          </a:effectRef>
          <a:fontRef idx="minor">
            <a:schemeClr val="dk1"/>
          </a:fontRef>
        </p:style>
        <p:txBody>
          <a:bodyPr>
            <a:normAutofit/>
          </a:bodyPr>
          <a:lstStyle/>
          <a:p>
            <a:r>
              <a:rPr lang="en-CA" sz="3200" b="1" dirty="0" smtClean="0">
                <a:effectLst>
                  <a:outerShdw blurRad="38100" dist="38100" dir="2700000" algn="tl">
                    <a:srgbClr val="000000">
                      <a:alpha val="43137"/>
                    </a:srgbClr>
                  </a:outerShdw>
                </a:effectLst>
                <a:latin typeface="Cambria" panose="02040503050406030204" pitchFamily="18" charset="0"/>
              </a:rPr>
              <a:t>Delete redundancies</a:t>
            </a:r>
            <a:endParaRPr lang="en-CA" sz="3200" b="1"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sz="half" idx="1"/>
          </p:nvPr>
        </p:nvSpPr>
        <p:spPr>
          <a:xfrm>
            <a:off x="5004048" y="2060848"/>
            <a:ext cx="3672408" cy="2736304"/>
          </a:xfrm>
          <a:noFill/>
          <a:ln>
            <a:solidFill>
              <a:srgbClr val="7030A0"/>
            </a:solidFill>
          </a:ln>
        </p:spPr>
        <p:txBody>
          <a:bodyPr>
            <a:normAutofit fontScale="47500" lnSpcReduction="20000"/>
          </a:bodyPr>
          <a:lstStyle/>
          <a:p>
            <a:pPr marL="0" indent="0">
              <a:spcBef>
                <a:spcPts val="480"/>
              </a:spcBef>
              <a:buNone/>
            </a:pPr>
            <a:r>
              <a:rPr lang="en-CA" sz="4200" dirty="0" smtClean="0">
                <a:solidFill>
                  <a:schemeClr val="tx1"/>
                </a:solidFill>
                <a:latin typeface="Cambria" panose="02040503050406030204" pitchFamily="18" charset="0"/>
                <a:cs typeface="Calibri" panose="020F0502020204030204" pitchFamily="34" charset="0"/>
              </a:rPr>
              <a:t>This was the first time a librarian participated in their online courses.</a:t>
            </a:r>
          </a:p>
          <a:p>
            <a:pPr marL="800100" lvl="1" indent="-342900">
              <a:buFont typeface="+mj-lt"/>
              <a:buAutoNum type="alphaUcPeriod"/>
            </a:pPr>
            <a:endParaRPr lang="en-CA" sz="4200" dirty="0">
              <a:solidFill>
                <a:schemeClr val="tx1"/>
              </a:solidFill>
              <a:latin typeface="Calibri" panose="020F0502020204030204" pitchFamily="34" charset="0"/>
              <a:cs typeface="Calibri" panose="020F0502020204030204" pitchFamily="34" charset="0"/>
            </a:endParaRPr>
          </a:p>
          <a:p>
            <a:pPr marL="514350" indent="-514350">
              <a:buFont typeface="+mj-lt"/>
              <a:buAutoNum type="alphaUcPeriod"/>
            </a:pPr>
            <a:endParaRPr lang="en-CA" sz="2600" dirty="0" smtClean="0">
              <a:solidFill>
                <a:schemeClr val="tx1"/>
              </a:solidFill>
              <a:latin typeface="Calibri" panose="020F0502020204030204" pitchFamily="34" charset="0"/>
              <a:cs typeface="Calibri" panose="020F0502020204030204" pitchFamily="34" charset="0"/>
            </a:endParaRPr>
          </a:p>
          <a:p>
            <a:pPr marL="0" indent="0">
              <a:buNone/>
            </a:pPr>
            <a:endParaRPr lang="en-CA" sz="2600" dirty="0">
              <a:solidFill>
                <a:schemeClr val="tx1"/>
              </a:solidFill>
              <a:latin typeface="Calibri" panose="020F0502020204030204" pitchFamily="34" charset="0"/>
              <a:cs typeface="Calibri" panose="020F0502020204030204" pitchFamily="34" charset="0"/>
            </a:endParaRPr>
          </a:p>
          <a:p>
            <a:pPr marL="0" indent="0">
              <a:buNone/>
            </a:pPr>
            <a:endParaRPr lang="en-CA" dirty="0">
              <a:solidFill>
                <a:schemeClr val="tx1"/>
              </a:solidFill>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467544" y="2060848"/>
            <a:ext cx="3614943" cy="2736304"/>
          </a:xfrm>
          <a:noFill/>
          <a:ln>
            <a:solidFill>
              <a:srgbClr val="7030A0"/>
            </a:solidFill>
          </a:ln>
        </p:spPr>
        <p:txBody>
          <a:bodyPr anchor="t">
            <a:normAutofit fontScale="47500" lnSpcReduction="20000"/>
          </a:bodyPr>
          <a:lstStyle/>
          <a:p>
            <a:pPr marL="0" indent="0">
              <a:spcBef>
                <a:spcPts val="480"/>
              </a:spcBef>
              <a:buNone/>
            </a:pPr>
            <a:r>
              <a:rPr lang="en-CA" sz="4200" dirty="0" smtClean="0">
                <a:solidFill>
                  <a:schemeClr val="tx1"/>
                </a:solidFill>
                <a:latin typeface="Cambria" panose="02040503050406030204" pitchFamily="18" charset="0"/>
                <a:cs typeface="Calibri" panose="020F0502020204030204" pitchFamily="34" charset="0"/>
              </a:rPr>
              <a:t>“This was the </a:t>
            </a:r>
            <a:r>
              <a:rPr lang="en-CA" sz="4200" b="1" dirty="0" smtClean="0">
                <a:solidFill>
                  <a:srgbClr val="7030A0"/>
                </a:solidFill>
                <a:latin typeface="Cambria" panose="02040503050406030204" pitchFamily="18" charset="0"/>
                <a:cs typeface="Calibri" panose="020F0502020204030204" pitchFamily="34" charset="0"/>
              </a:rPr>
              <a:t>first time</a:t>
            </a:r>
            <a:r>
              <a:rPr lang="en-CA" sz="4200" dirty="0" smtClean="0">
                <a:solidFill>
                  <a:schemeClr val="tx1"/>
                </a:solidFill>
                <a:latin typeface="Cambria" panose="02040503050406030204" pitchFamily="18" charset="0"/>
                <a:cs typeface="Calibri" panose="020F0502020204030204" pitchFamily="34" charset="0"/>
              </a:rPr>
              <a:t> they had </a:t>
            </a:r>
            <a:r>
              <a:rPr lang="en-CA" sz="4200" b="1" dirty="0" smtClean="0">
                <a:solidFill>
                  <a:srgbClr val="7030A0"/>
                </a:solidFill>
                <a:latin typeface="Cambria" panose="02040503050406030204" pitchFamily="18" charset="0"/>
                <a:cs typeface="Calibri" panose="020F0502020204030204" pitchFamily="34" charset="0"/>
              </a:rPr>
              <a:t>ever</a:t>
            </a:r>
            <a:r>
              <a:rPr lang="en-CA" sz="4200" b="1" dirty="0" smtClean="0">
                <a:solidFill>
                  <a:schemeClr val="accent4"/>
                </a:solidFill>
                <a:latin typeface="Cambria" panose="02040503050406030204" pitchFamily="18" charset="0"/>
                <a:cs typeface="Calibri" panose="020F0502020204030204" pitchFamily="34" charset="0"/>
              </a:rPr>
              <a:t> </a:t>
            </a:r>
            <a:r>
              <a:rPr lang="en-CA" sz="4200" dirty="0" smtClean="0">
                <a:solidFill>
                  <a:schemeClr val="tx1"/>
                </a:solidFill>
                <a:latin typeface="Cambria" panose="02040503050406030204" pitchFamily="18" charset="0"/>
                <a:cs typeface="Calibri" panose="020F0502020204030204" pitchFamily="34" charset="0"/>
              </a:rPr>
              <a:t>had a librarian participate in their online courses.”  </a:t>
            </a:r>
          </a:p>
          <a:p>
            <a:pPr marL="457200" lvl="1" indent="-228600">
              <a:spcBef>
                <a:spcPts val="480"/>
              </a:spcBef>
              <a:buFont typeface="Arial" panose="020B0604020202020204" pitchFamily="34" charset="0"/>
              <a:buChar char="•"/>
            </a:pPr>
            <a:r>
              <a:rPr lang="en-CA" sz="4200" dirty="0" smtClean="0">
                <a:solidFill>
                  <a:schemeClr val="tx1"/>
                </a:solidFill>
                <a:latin typeface="Cambria" panose="02040503050406030204" pitchFamily="18" charset="0"/>
                <a:cs typeface="Calibri" panose="020F0502020204030204" pitchFamily="34" charset="0"/>
              </a:rPr>
              <a:t>“First time” means never before, therefore “ever” is redundant</a:t>
            </a:r>
          </a:p>
          <a:p>
            <a:pPr marL="0" indent="0">
              <a:spcBef>
                <a:spcPts val="600"/>
              </a:spcBef>
              <a:buNone/>
            </a:pPr>
            <a:r>
              <a:rPr lang="en-CA" dirty="0">
                <a:solidFill>
                  <a:schemeClr val="tx1"/>
                </a:solidFill>
                <a:latin typeface="Calibri" panose="020F0502020204030204" pitchFamily="34" charset="0"/>
                <a:cs typeface="Calibri" panose="020F0502020204030204" pitchFamily="34" charset="0"/>
              </a:rPr>
              <a:t/>
            </a:r>
            <a:br>
              <a:rPr lang="en-CA" dirty="0">
                <a:solidFill>
                  <a:schemeClr val="tx1"/>
                </a:solidFill>
                <a:latin typeface="Calibri" panose="020F0502020204030204" pitchFamily="34" charset="0"/>
                <a:cs typeface="Calibri" panose="020F0502020204030204" pitchFamily="34" charset="0"/>
              </a:rPr>
            </a:br>
            <a:endParaRPr lang="en-CA" dirty="0">
              <a:solidFill>
                <a:schemeClr val="tx1"/>
              </a:solidFill>
              <a:latin typeface="Calibri" panose="020F0502020204030204" pitchFamily="34" charset="0"/>
              <a:cs typeface="Calibri" panose="020F0502020204030204" pitchFamily="34" charset="0"/>
            </a:endParaRPr>
          </a:p>
          <a:p>
            <a:endParaRPr lang="en-CA" dirty="0"/>
          </a:p>
        </p:txBody>
      </p:sp>
      <p:sp>
        <p:nvSpPr>
          <p:cNvPr id="8" name="TextBox 7"/>
          <p:cNvSpPr txBox="1"/>
          <p:nvPr/>
        </p:nvSpPr>
        <p:spPr>
          <a:xfrm>
            <a:off x="467544" y="1124744"/>
            <a:ext cx="8208912" cy="707886"/>
          </a:xfrm>
          <a:prstGeom prst="rect">
            <a:avLst/>
          </a:prstGeom>
          <a:solidFill>
            <a:schemeClr val="accent4">
              <a:lumMod val="20000"/>
              <a:lumOff val="80000"/>
            </a:schemeClr>
          </a:solidFill>
          <a:ln>
            <a:solidFill>
              <a:srgbClr val="7030A0"/>
            </a:solidFill>
          </a:ln>
        </p:spPr>
        <p:txBody>
          <a:bodyPr wrap="square" rtlCol="0">
            <a:spAutoFit/>
          </a:bodyPr>
          <a:lstStyle/>
          <a:p>
            <a:pPr>
              <a:spcBef>
                <a:spcPts val="458"/>
              </a:spcBef>
            </a:pPr>
            <a:r>
              <a:rPr lang="en-CA" sz="2000" b="1" dirty="0" smtClean="0">
                <a:latin typeface="Cambria" panose="02040503050406030204" pitchFamily="18" charset="0"/>
                <a:cs typeface="Calibri" panose="020F0502020204030204" pitchFamily="34" charset="0"/>
              </a:rPr>
              <a:t>Example redundant </a:t>
            </a:r>
            <a:r>
              <a:rPr lang="en-CA" sz="2000" b="1" dirty="0">
                <a:latin typeface="Cambria" panose="02040503050406030204" pitchFamily="18" charset="0"/>
                <a:cs typeface="Calibri" panose="020F0502020204030204" pitchFamily="34" charset="0"/>
              </a:rPr>
              <a:t>pairs: </a:t>
            </a:r>
            <a:r>
              <a:rPr lang="en-CA" sz="2000" dirty="0">
                <a:latin typeface="Cambria" panose="02040503050406030204" pitchFamily="18" charset="0"/>
                <a:cs typeface="Calibri" panose="020F0502020204030204" pitchFamily="34" charset="0"/>
              </a:rPr>
              <a:t>full and complete, each and every, hopes and dreams, </a:t>
            </a:r>
            <a:r>
              <a:rPr lang="en-CA" sz="2000" dirty="0" smtClean="0">
                <a:latin typeface="Cambria" panose="02040503050406030204" pitchFamily="18" charset="0"/>
                <a:cs typeface="Calibri" panose="020F0502020204030204" pitchFamily="34" charset="0"/>
              </a:rPr>
              <a:t>first </a:t>
            </a:r>
            <a:r>
              <a:rPr lang="en-CA" sz="2000" dirty="0">
                <a:latin typeface="Cambria" panose="02040503050406030204" pitchFamily="18" charset="0"/>
                <a:cs typeface="Calibri" panose="020F0502020204030204" pitchFamily="34" charset="0"/>
              </a:rPr>
              <a:t>and foremost, true and accurate, always and forever.</a:t>
            </a:r>
            <a:endParaRPr lang="en-CA" sz="2000" dirty="0">
              <a:latin typeface="Cambria" panose="02040503050406030204" pitchFamily="18" charset="0"/>
            </a:endParaRPr>
          </a:p>
        </p:txBody>
      </p:sp>
      <p:sp>
        <p:nvSpPr>
          <p:cNvPr id="11" name="TextBox 10"/>
          <p:cNvSpPr txBox="1"/>
          <p:nvPr/>
        </p:nvSpPr>
        <p:spPr>
          <a:xfrm>
            <a:off x="4355976" y="3030000"/>
            <a:ext cx="504056" cy="369332"/>
          </a:xfrm>
          <a:prstGeom prst="rect">
            <a:avLst/>
          </a:prstGeom>
          <a:noFill/>
        </p:spPr>
        <p:txBody>
          <a:bodyPr wrap="square" rtlCol="0">
            <a:spAutoFit/>
          </a:bodyPr>
          <a:lstStyle/>
          <a:p>
            <a:pPr algn="ctr"/>
            <a:r>
              <a:rPr lang="en-CA" dirty="0" smtClean="0">
                <a:latin typeface="Cambria" panose="02040503050406030204" pitchFamily="18" charset="0"/>
              </a:rPr>
              <a:t>vs.</a:t>
            </a:r>
            <a:endParaRPr lang="en-CA" dirty="0">
              <a:latin typeface="Cambria" panose="02040503050406030204" pitchFamily="18" charset="0"/>
            </a:endParaRPr>
          </a:p>
        </p:txBody>
      </p:sp>
      <p:pic>
        <p:nvPicPr>
          <p:cNvPr id="1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085184"/>
            <a:ext cx="670515"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0560" y="5085184"/>
            <a:ext cx="667512" cy="616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473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6629</TotalTime>
  <Words>1106</Words>
  <Application>Microsoft Office PowerPoint</Application>
  <PresentationFormat>On-screen Show (4:3)</PresentationFormat>
  <Paragraphs>130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Simplify Your Writing To Make It More Effective</vt:lpstr>
      <vt:lpstr>PowerPoint Presentation</vt:lpstr>
      <vt:lpstr>Think before you write</vt:lpstr>
      <vt:lpstr>Start the sentence with the subject and verb</vt:lpstr>
      <vt:lpstr>Keep sentences short and focused</vt:lpstr>
      <vt:lpstr>Use simple language</vt:lpstr>
      <vt:lpstr>Delete non-essential descriptors</vt:lpstr>
      <vt:lpstr>Delete unnecessary qualifiers</vt:lpstr>
      <vt:lpstr>Delete redundancies</vt:lpstr>
      <vt:lpstr>Avoid vague pronouns</vt:lpstr>
      <vt:lpstr>Check for passive voice</vt:lpstr>
      <vt:lpstr>Proofread</vt:lpstr>
      <vt:lpstr>Questions?</vt:lpstr>
    </vt:vector>
  </TitlesOfParts>
  <Company>Royal Roads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Simplify your writing to make it more effective</dc:title>
  <dc:creator>Theresa Bell</dc:creator>
  <cp:lastModifiedBy>Theresa Bell</cp:lastModifiedBy>
  <cp:revision>116</cp:revision>
  <cp:lastPrinted>2015-03-16T22:51:20Z</cp:lastPrinted>
  <dcterms:created xsi:type="dcterms:W3CDTF">2014-03-12T18:01:44Z</dcterms:created>
  <dcterms:modified xsi:type="dcterms:W3CDTF">2016-08-19T23:20:31Z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any (Local)">
    <vt:lpwstr>Royal Roads University</vt:lpwstr>
  </property>
</Properties>
</file>